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71" r:id="rId14"/>
    <p:sldId id="272" r:id="rId15"/>
    <p:sldId id="259" r:id="rId16"/>
    <p:sldId id="273" r:id="rId17"/>
    <p:sldId id="274" r:id="rId18"/>
    <p:sldId id="276" r:id="rId19"/>
    <p:sldId id="277" r:id="rId20"/>
    <p:sldId id="284" r:id="rId21"/>
    <p:sldId id="269" r:id="rId22"/>
    <p:sldId id="287" r:id="rId23"/>
    <p:sldId id="290" r:id="rId24"/>
    <p:sldId id="291" r:id="rId25"/>
    <p:sldId id="292" r:id="rId26"/>
    <p:sldId id="294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00%20&#218;j%20mappa\Krisztina-migration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/>
              <a:t>MDA-MB-231T</a:t>
            </a:r>
          </a:p>
        </c:rich>
      </c:tx>
      <c:layout>
        <c:manualLayout>
          <c:xMode val="edge"/>
          <c:yMode val="edge"/>
          <c:x val="0.39029126213592202"/>
          <c:y val="3.178487902190820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116504854368888"/>
          <c:y val="0.17359433927350001"/>
          <c:w val="0.74563106796116652"/>
          <c:h val="0.66014748737810225"/>
        </c:manualLayout>
      </c:layout>
      <c:barChart>
        <c:barDir val="col"/>
        <c:grouping val="clustered"/>
        <c:ser>
          <c:idx val="0"/>
          <c:order val="0"/>
          <c:spPr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pattFill prst="pct75">
                <a:fgClr>
                  <a:srgbClr val="000000"/>
                </a:fgClr>
                <a:bgClr>
                  <a:srgbClr val="FFFFFF"/>
                </a:bgClr>
              </a:pattFill>
              <a:prstDash val="solid"/>
            </a:ln>
          </c:spPr>
          <c:errBars>
            <c:errBarType val="plus"/>
            <c:errValType val="cust"/>
            <c:plus>
              <c:numRef>
                <c:f>Sheet1!$L$2:$L$9</c:f>
                <c:numCache>
                  <c:formatCode>General</c:formatCode>
                  <c:ptCount val="8"/>
                  <c:pt idx="0">
                    <c:v>30.924639582916793</c:v>
                  </c:pt>
                  <c:pt idx="1">
                    <c:v>10.58300524425837</c:v>
                  </c:pt>
                  <c:pt idx="2">
                    <c:v>6.6583281184794387</c:v>
                  </c:pt>
                  <c:pt idx="3">
                    <c:v>21.779194965226193</c:v>
                  </c:pt>
                  <c:pt idx="4">
                    <c:v>28.053520278210986</c:v>
                  </c:pt>
                  <c:pt idx="5">
                    <c:v>10.503967504392469</c:v>
                  </c:pt>
                  <c:pt idx="6">
                    <c:v>14.933184523068139</c:v>
                  </c:pt>
                  <c:pt idx="7">
                    <c:v>2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Sheet1!$N$2:$N$9</c:f>
              <c:strCache>
                <c:ptCount val="8"/>
                <c:pt idx="0">
                  <c:v>K1</c:v>
                </c:pt>
                <c:pt idx="1">
                  <c:v>K2</c:v>
                </c:pt>
                <c:pt idx="2">
                  <c:v>HA1</c:v>
                </c:pt>
                <c:pt idx="3">
                  <c:v>HA2</c:v>
                </c:pt>
                <c:pt idx="4">
                  <c:v>CE1</c:v>
                </c:pt>
                <c:pt idx="5">
                  <c:v>CE2</c:v>
                </c:pt>
                <c:pt idx="6">
                  <c:v>HB1</c:v>
                </c:pt>
                <c:pt idx="7">
                  <c:v>HB2</c:v>
                </c:pt>
              </c:strCache>
            </c:strRef>
          </c:cat>
          <c:val>
            <c:numRef>
              <c:f>Sheet1!$O$2:$O$9</c:f>
              <c:numCache>
                <c:formatCode>General</c:formatCode>
                <c:ptCount val="8"/>
                <c:pt idx="0">
                  <c:v>210.66669999999999</c:v>
                </c:pt>
                <c:pt idx="1">
                  <c:v>169</c:v>
                </c:pt>
                <c:pt idx="2">
                  <c:v>85.333333333332988</c:v>
                </c:pt>
                <c:pt idx="3">
                  <c:v>46.666666666666075</c:v>
                </c:pt>
                <c:pt idx="4">
                  <c:v>106</c:v>
                </c:pt>
                <c:pt idx="5">
                  <c:v>80</c:v>
                </c:pt>
                <c:pt idx="6">
                  <c:v>89</c:v>
                </c:pt>
                <c:pt idx="7">
                  <c:v>63.333333333333343</c:v>
                </c:pt>
              </c:numCache>
            </c:numRef>
          </c:val>
        </c:ser>
        <c:axId val="76276864"/>
        <c:axId val="76278784"/>
      </c:barChart>
      <c:catAx>
        <c:axId val="76276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Clones</a:t>
                </a:r>
              </a:p>
            </c:rich>
          </c:tx>
          <c:layout>
            <c:manualLayout>
              <c:xMode val="edge"/>
              <c:yMode val="edge"/>
              <c:x val="0.48932038834951863"/>
              <c:y val="0.90953653816537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76278784"/>
        <c:crosses val="autoZero"/>
        <c:auto val="1"/>
        <c:lblAlgn val="ctr"/>
        <c:lblOffset val="100"/>
        <c:tickLblSkip val="1"/>
        <c:tickMarkSkip val="1"/>
      </c:catAx>
      <c:valAx>
        <c:axId val="762787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Number of cells</a:t>
                </a:r>
              </a:p>
            </c:rich>
          </c:tx>
          <c:layout>
            <c:manualLayout>
              <c:xMode val="edge"/>
              <c:yMode val="edge"/>
              <c:x val="5.2427184466019398E-2"/>
              <c:y val="0.3789735575689062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76276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F176-E641-4BF3-AB67-284EE0FFF20D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DF25A-BC63-4EC9-81AC-ED426030768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sz="1300" b="1">
                <a:latin typeface="Arial" charset="0"/>
                <a:cs typeface="msgothic" charset="0"/>
              </a:rPr>
              <a:t>CHC-1 and EPN-1 promote actin polymerization in response to CED-1 signaling.</a:t>
            </a:r>
            <a:r>
              <a:rPr lang="en-GB">
                <a:latin typeface="Arial" charset="0"/>
                <a:cs typeface="msgothic" charset="0"/>
              </a:rPr>
              <a:t> (</a:t>
            </a:r>
            <a:r>
              <a:rPr lang="en-GB" sz="1300" b="1">
                <a:latin typeface="Arial" charset="0"/>
                <a:cs typeface="msgothic" charset="0"/>
              </a:rPr>
              <a:t>A</a:t>
            </a:r>
            <a:r>
              <a:rPr lang="en-GB">
                <a:latin typeface="Arial" charset="0"/>
                <a:cs typeface="msgothic" charset="0"/>
              </a:rPr>
              <a:t>) Two parallel pathways that regulate apoptotic-cell engulfment. The mammalian homologs of </a:t>
            </a:r>
            <a:r>
              <a:rPr lang="en-GB" i="1">
                <a:latin typeface="Arial" charset="0"/>
                <a:cs typeface="msgothic" charset="0"/>
              </a:rPr>
              <a:t>C. elegans</a:t>
            </a:r>
            <a:r>
              <a:rPr lang="en-GB">
                <a:latin typeface="Arial" charset="0"/>
                <a:cs typeface="msgothic" charset="0"/>
              </a:rPr>
              <a:t> proteins are indicated in parentheses. (</a:t>
            </a:r>
            <a:r>
              <a:rPr lang="en-GB" sz="1300" b="1">
                <a:latin typeface="Arial" charset="0"/>
                <a:cs typeface="msgothic" charset="0"/>
              </a:rPr>
              <a:t>B</a:t>
            </a:r>
            <a:r>
              <a:rPr lang="en-GB">
                <a:latin typeface="Arial" charset="0"/>
                <a:cs typeface="msgothic" charset="0"/>
              </a:rPr>
              <a:t>) Model depicting how CHC-1 and EPN-1 regulate cytoskeleton polymerization and promote pseudopod extension. In response to the </a:t>
            </a:r>
            <a:r>
              <a:rPr lang="en-GB" altLang="en-GB">
                <a:latin typeface="Arial" charset="0"/>
                <a:cs typeface="msgothic" charset="0"/>
              </a:rPr>
              <a:t>‘</a:t>
            </a:r>
            <a:r>
              <a:rPr lang="en-GB">
                <a:latin typeface="Arial" charset="0"/>
                <a:cs typeface="msgothic" charset="0"/>
              </a:rPr>
              <a:t>eat me</a:t>
            </a:r>
            <a:r>
              <a:rPr lang="en-GB" altLang="en-GB">
                <a:latin typeface="Arial" charset="0"/>
                <a:cs typeface="msgothic" charset="0"/>
              </a:rPr>
              <a:t>’</a:t>
            </a:r>
            <a:r>
              <a:rPr lang="en-GB">
                <a:latin typeface="Arial" charset="0"/>
                <a:cs typeface="msgothic" charset="0"/>
              </a:rPr>
              <a:t> signal, CED-1 initiates a signaling pathway that recruits EPN-1 to the plasma membrane at the site of engulfment through PtdIns(4,5)</a:t>
            </a:r>
            <a:r>
              <a:rPr lang="en-GB" i="1">
                <a:latin typeface="Arial" charset="0"/>
                <a:cs typeface="msgothic" charset="0"/>
              </a:rPr>
              <a:t>P</a:t>
            </a:r>
            <a:r>
              <a:rPr lang="en-GB" baseline="-33000">
                <a:latin typeface="Arial" charset="0"/>
                <a:cs typeface="msgothic" charset="0"/>
              </a:rPr>
              <a:t>2</a:t>
            </a:r>
            <a:r>
              <a:rPr lang="en-GB">
                <a:latin typeface="Arial" charset="0"/>
                <a:cs typeface="msgothic" charset="0"/>
              </a:rPr>
              <a:t> and perhaps direct interaction. EPN-1 further recruits CHC-1 to the same site. CHC-1 oligomerizes into a scaffold upon which actin molecules assemble into polymers, driving pseudopod extension around the apoptotic cell.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 defTabSz="914363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1486B3-9CF1-3948-A49C-99911BCB969B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916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6615-93A9-4395-991D-DAF4C241B3B8}" type="datetimeFigureOut">
              <a:rPr lang="hu-HU" smtClean="0"/>
              <a:pPr/>
              <a:t>2014.05.12.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EB9-DEAA-452B-8046-F8D170E4DF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4 </a:t>
            </a:r>
            <a:r>
              <a:rPr lang="hu-HU" sz="2400" b="1" dirty="0" err="1" smtClean="0">
                <a:solidFill>
                  <a:srgbClr val="FF0000"/>
                </a:solidFill>
              </a:rPr>
              <a:t>emerging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hallmarks</a:t>
            </a:r>
            <a:r>
              <a:rPr lang="hu-HU" sz="2400" b="1" dirty="0" smtClean="0">
                <a:solidFill>
                  <a:srgbClr val="FF0000"/>
                </a:solidFill>
              </a:rPr>
              <a:t> – </a:t>
            </a:r>
            <a:r>
              <a:rPr lang="hu-HU" sz="2400" b="1" dirty="0" err="1" smtClean="0">
                <a:solidFill>
                  <a:srgbClr val="FF0000"/>
                </a:solidFill>
              </a:rPr>
              <a:t>4</a:t>
            </a:r>
            <a:r>
              <a:rPr lang="hu-HU" sz="2400" b="1" dirty="0" smtClean="0">
                <a:solidFill>
                  <a:srgbClr val="FF0000"/>
                </a:solidFill>
              </a:rPr>
              <a:t> új, daganatokra jellemző karakter (</a:t>
            </a:r>
            <a:r>
              <a:rPr lang="hu-HU" sz="2400" b="1" dirty="0" err="1" smtClean="0">
                <a:solidFill>
                  <a:srgbClr val="FF0000"/>
                </a:solidFill>
              </a:rPr>
              <a:t>Hanahan</a:t>
            </a:r>
            <a:r>
              <a:rPr lang="hu-HU" sz="2400" b="1" dirty="0" smtClean="0">
                <a:solidFill>
                  <a:srgbClr val="FF0000"/>
                </a:solidFill>
              </a:rPr>
              <a:t>, Weinberg, </a:t>
            </a:r>
            <a:r>
              <a:rPr lang="hu-HU" sz="2400" b="1" dirty="0" err="1" smtClean="0">
                <a:solidFill>
                  <a:srgbClr val="FF0000"/>
                </a:solidFill>
              </a:rPr>
              <a:t>Cell</a:t>
            </a:r>
            <a:r>
              <a:rPr lang="hu-HU" sz="2400" b="1" dirty="0" smtClean="0">
                <a:solidFill>
                  <a:srgbClr val="FF0000"/>
                </a:solidFill>
              </a:rPr>
              <a:t>, 2011)</a:t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/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reprogramming of energy metabolism</a:t>
            </a:r>
            <a:r>
              <a:rPr lang="hu-HU" sz="2400" b="1" dirty="0" smtClean="0">
                <a:solidFill>
                  <a:srgbClr val="FF0000"/>
                </a:solidFill>
              </a:rPr>
              <a:t> – az energiaháztartás újraprogramozása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/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smtClean="0">
                <a:solidFill>
                  <a:srgbClr val="FF0000"/>
                </a:solidFill>
              </a:rPr>
              <a:t>evading immune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destruction</a:t>
            </a:r>
            <a:r>
              <a:rPr lang="hu-HU" sz="2400" b="1" dirty="0" smtClean="0">
                <a:solidFill>
                  <a:srgbClr val="FF0000"/>
                </a:solidFill>
              </a:rPr>
              <a:t> – az immunrendszer sejtpusztító folyamatainak elkerülése</a:t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3. </a:t>
            </a:r>
            <a:r>
              <a:rPr lang="hu-HU" sz="2400" b="1" dirty="0" err="1" smtClean="0">
                <a:solidFill>
                  <a:srgbClr val="FF0000"/>
                </a:solidFill>
              </a:rPr>
              <a:t>genome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instability</a:t>
            </a:r>
            <a:r>
              <a:rPr lang="hu-HU" sz="2400" b="1" dirty="0" smtClean="0">
                <a:solidFill>
                  <a:srgbClr val="FF0000"/>
                </a:solidFill>
              </a:rPr>
              <a:t> – a daganatsejtek genomja instabillá válik</a:t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4. tumor </a:t>
            </a:r>
            <a:r>
              <a:rPr lang="hu-HU" sz="2400" b="1" dirty="0" err="1" smtClean="0">
                <a:solidFill>
                  <a:srgbClr val="FF0000"/>
                </a:solidFill>
              </a:rPr>
              <a:t>promoting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inflammation</a:t>
            </a:r>
            <a:r>
              <a:rPr lang="hu-HU" sz="2400" b="1" dirty="0" smtClean="0">
                <a:solidFill>
                  <a:srgbClr val="FF0000"/>
                </a:solidFill>
              </a:rPr>
              <a:t> – </a:t>
            </a:r>
            <a:r>
              <a:rPr lang="hu-HU" sz="2400" b="1" dirty="0" err="1" smtClean="0">
                <a:solidFill>
                  <a:srgbClr val="FF0000"/>
                </a:solidFill>
              </a:rPr>
              <a:t>tumorfejlődést</a:t>
            </a:r>
            <a:r>
              <a:rPr lang="hu-HU" sz="2400" b="1" dirty="0" smtClean="0">
                <a:solidFill>
                  <a:srgbClr val="FF0000"/>
                </a:solidFill>
              </a:rPr>
              <a:t> segítő gyulladások kialakulása</a:t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/>
            </a:r>
            <a:br>
              <a:rPr lang="hu-HU" sz="2400" dirty="0" smtClean="0">
                <a:solidFill>
                  <a:srgbClr val="FF0000"/>
                </a:solidFill>
              </a:rPr>
            </a:b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60648"/>
            <a:ext cx="83529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Az </a:t>
            </a:r>
            <a:r>
              <a:rPr lang="hu-HU" sz="2000" b="1" dirty="0" err="1" smtClean="0"/>
              <a:t>immune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inflammatory</a:t>
            </a:r>
            <a:r>
              <a:rPr lang="hu-HU" sz="2000" b="1" dirty="0" smtClean="0"/>
              <a:t> sejtek által termelt faktorok:</a:t>
            </a:r>
            <a:endParaRPr lang="hu-HU" dirty="0" smtClean="0"/>
          </a:p>
          <a:p>
            <a:r>
              <a:rPr lang="hu-HU" dirty="0" smtClean="0"/>
              <a:t>-EGF, VEGF, FGF2 (</a:t>
            </a:r>
            <a:r>
              <a:rPr lang="hu-HU" dirty="0" err="1" smtClean="0"/>
              <a:t>angiogenic</a:t>
            </a:r>
            <a:r>
              <a:rPr lang="hu-HU" dirty="0" smtClean="0"/>
              <a:t>),</a:t>
            </a:r>
          </a:p>
          <a:p>
            <a:r>
              <a:rPr lang="hu-HU" dirty="0" err="1" smtClean="0"/>
              <a:t>-chemokines</a:t>
            </a:r>
            <a:r>
              <a:rPr lang="hu-HU" dirty="0" smtClean="0"/>
              <a:t>, </a:t>
            </a:r>
            <a:r>
              <a:rPr lang="hu-HU" dirty="0" err="1" smtClean="0"/>
              <a:t>cytokines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amplify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inflammatory</a:t>
            </a:r>
            <a:r>
              <a:rPr lang="hu-HU" dirty="0" smtClean="0"/>
              <a:t> </a:t>
            </a:r>
            <a:r>
              <a:rPr lang="hu-HU" dirty="0" err="1" smtClean="0"/>
              <a:t>state</a:t>
            </a:r>
            <a:endParaRPr lang="hu-HU" dirty="0" smtClean="0"/>
          </a:p>
          <a:p>
            <a:r>
              <a:rPr lang="hu-HU" dirty="0" err="1" smtClean="0"/>
              <a:t>-matrix</a:t>
            </a:r>
            <a:r>
              <a:rPr lang="hu-HU" dirty="0" smtClean="0"/>
              <a:t> </a:t>
            </a:r>
            <a:r>
              <a:rPr lang="hu-HU" dirty="0" err="1" smtClean="0"/>
              <a:t>metalloproteinases</a:t>
            </a:r>
            <a:r>
              <a:rPr lang="hu-HU" dirty="0" smtClean="0"/>
              <a:t> (MMP-9, </a:t>
            </a:r>
            <a:r>
              <a:rPr lang="hu-HU" dirty="0" err="1" smtClean="0"/>
              <a:t>invasion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b="1" dirty="0" smtClean="0"/>
              <a:t>A tumorokban </a:t>
            </a:r>
            <a:r>
              <a:rPr lang="hu-HU" b="1" dirty="0" err="1" smtClean="0"/>
              <a:t>myeloid</a:t>
            </a:r>
            <a:r>
              <a:rPr lang="hu-HU" b="1" dirty="0" smtClean="0"/>
              <a:t> </a:t>
            </a:r>
            <a:r>
              <a:rPr lang="hu-HU" b="1" dirty="0" err="1" smtClean="0"/>
              <a:t>progenitor</a:t>
            </a:r>
            <a:r>
              <a:rPr lang="hu-HU" b="1" dirty="0" smtClean="0"/>
              <a:t> sejteket is meghatároztak:</a:t>
            </a:r>
            <a:endParaRPr lang="hu-HU" dirty="0" smtClean="0"/>
          </a:p>
          <a:p>
            <a:r>
              <a:rPr lang="hu-HU" dirty="0" err="1" smtClean="0"/>
              <a:t>-ezek</a:t>
            </a:r>
            <a:r>
              <a:rPr lang="hu-HU" dirty="0" smtClean="0"/>
              <a:t> csontvelői eredetűek, fejlődési állapotuk a csontvelői és a periféria közötti, </a:t>
            </a:r>
          </a:p>
          <a:p>
            <a:r>
              <a:rPr lang="hu-HU" dirty="0" smtClean="0"/>
              <a:t>egy populációjuk (</a:t>
            </a:r>
            <a:r>
              <a:rPr lang="hu-HU" dirty="0" err="1" smtClean="0"/>
              <a:t>makrofág</a:t>
            </a:r>
            <a:r>
              <a:rPr lang="hu-HU" dirty="0" smtClean="0"/>
              <a:t> CD11b és </a:t>
            </a:r>
            <a:r>
              <a:rPr lang="hu-HU" dirty="0" err="1" smtClean="0"/>
              <a:t>neutrofil</a:t>
            </a:r>
            <a:r>
              <a:rPr lang="hu-HU" dirty="0" smtClean="0"/>
              <a:t> Gr1 markereket </a:t>
            </a:r>
            <a:r>
              <a:rPr lang="hu-HU" dirty="0" err="1" smtClean="0"/>
              <a:t>koexpresszáló</a:t>
            </a:r>
            <a:r>
              <a:rPr lang="hu-HU" dirty="0" smtClean="0"/>
              <a:t>) képes a </a:t>
            </a:r>
            <a:r>
              <a:rPr lang="hu-HU" dirty="0" err="1" smtClean="0"/>
              <a:t>CTL-ek</a:t>
            </a:r>
            <a:r>
              <a:rPr lang="hu-HU" dirty="0" smtClean="0"/>
              <a:t> és NK sejtek </a:t>
            </a:r>
            <a:r>
              <a:rPr lang="hu-HU" dirty="0" err="1" smtClean="0"/>
              <a:t>szuppresszálására</a:t>
            </a:r>
            <a:r>
              <a:rPr lang="hu-HU" dirty="0" smtClean="0"/>
              <a:t> (ők nem azonosak a </a:t>
            </a:r>
            <a:r>
              <a:rPr lang="hu-HU" dirty="0" err="1" smtClean="0"/>
              <a:t>MDSCs-kel</a:t>
            </a:r>
            <a:r>
              <a:rPr lang="hu-HU" dirty="0" smtClean="0"/>
              <a:t>, azaz </a:t>
            </a:r>
            <a:r>
              <a:rPr lang="hu-HU" dirty="0" err="1" smtClean="0"/>
              <a:t>myeloid</a:t>
            </a:r>
            <a:r>
              <a:rPr lang="hu-HU" dirty="0" smtClean="0"/>
              <a:t> </a:t>
            </a:r>
            <a:r>
              <a:rPr lang="hu-HU" dirty="0" err="1" smtClean="0"/>
              <a:t>dervied</a:t>
            </a:r>
            <a:r>
              <a:rPr lang="hu-HU" dirty="0" smtClean="0"/>
              <a:t> </a:t>
            </a:r>
            <a:r>
              <a:rPr lang="hu-HU" dirty="0" err="1" smtClean="0"/>
              <a:t>suppressor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).</a:t>
            </a:r>
          </a:p>
          <a:p>
            <a:endParaRPr lang="hu-HU" dirty="0" smtClean="0"/>
          </a:p>
          <a:p>
            <a:r>
              <a:rPr lang="hu-HU" dirty="0" err="1" smtClean="0"/>
              <a:t>-ezek</a:t>
            </a:r>
            <a:r>
              <a:rPr lang="hu-HU" dirty="0" smtClean="0"/>
              <a:t> a </a:t>
            </a:r>
            <a:r>
              <a:rPr lang="hu-HU" dirty="0" err="1" smtClean="0"/>
              <a:t>myeloid</a:t>
            </a:r>
            <a:r>
              <a:rPr lang="hu-HU" dirty="0" smtClean="0"/>
              <a:t> </a:t>
            </a:r>
            <a:r>
              <a:rPr lang="hu-HU" dirty="0" err="1" smtClean="0"/>
              <a:t>progenitorok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sebgyógyuláshoz szükséges növekedési faktorok, mátrix </a:t>
            </a:r>
            <a:r>
              <a:rPr lang="hu-HU" dirty="0" err="1" smtClean="0"/>
              <a:t>remodeling</a:t>
            </a:r>
            <a:r>
              <a:rPr lang="hu-HU" dirty="0" smtClean="0"/>
              <a:t> enzimek, érképzést segítő faktorok legfőbb termelői, amelyek segítik a </a:t>
            </a:r>
            <a:r>
              <a:rPr lang="hu-HU" dirty="0" err="1" smtClean="0"/>
              <a:t>tumorprogressziót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err="1" smtClean="0"/>
              <a:t>-Az</a:t>
            </a:r>
            <a:r>
              <a:rPr lang="hu-HU" dirty="0" smtClean="0"/>
              <a:t> egyik legnagyobb kihívás ezen sejtek „visszafordítása”, azaz kapacitásuk tumorok ellen való irányítása.</a:t>
            </a:r>
          </a:p>
          <a:p>
            <a:endParaRPr lang="hu-HU" dirty="0" smtClean="0"/>
          </a:p>
          <a:p>
            <a:r>
              <a:rPr lang="hu-HU" b="1" dirty="0" smtClean="0"/>
              <a:t>A tumor mikrokörnyezetét alkotó sejtek eredete 3 féle lehet:</a:t>
            </a:r>
          </a:p>
          <a:p>
            <a:r>
              <a:rPr lang="hu-HU" b="1" dirty="0" err="1" smtClean="0"/>
              <a:t>-stroma</a:t>
            </a:r>
            <a:r>
              <a:rPr lang="hu-HU" b="1" dirty="0" smtClean="0"/>
              <a:t> sejtek tumorhoz „vonzása”</a:t>
            </a:r>
          </a:p>
          <a:p>
            <a:r>
              <a:rPr lang="hu-HU" b="1" dirty="0" err="1" smtClean="0"/>
              <a:t>-környező</a:t>
            </a:r>
            <a:r>
              <a:rPr lang="hu-HU" b="1" dirty="0" smtClean="0"/>
              <a:t> egészséges szövetek </a:t>
            </a:r>
            <a:r>
              <a:rPr lang="hu-HU" b="1" dirty="0" err="1" smtClean="0"/>
              <a:t>stem</a:t>
            </a:r>
            <a:r>
              <a:rPr lang="hu-HU" b="1" dirty="0" smtClean="0"/>
              <a:t>/</a:t>
            </a:r>
            <a:r>
              <a:rPr lang="hu-HU" b="1" dirty="0" err="1" smtClean="0"/>
              <a:t>progenitor</a:t>
            </a:r>
            <a:r>
              <a:rPr lang="hu-HU" b="1" dirty="0" smtClean="0"/>
              <a:t> sejtjeinek differenciálódása során</a:t>
            </a:r>
          </a:p>
          <a:p>
            <a:r>
              <a:rPr lang="hu-HU" b="1" dirty="0" err="1" smtClean="0"/>
              <a:t>-csontvelői</a:t>
            </a:r>
            <a:r>
              <a:rPr lang="hu-HU" b="1" dirty="0" smtClean="0"/>
              <a:t> eredetűek </a:t>
            </a:r>
            <a:r>
              <a:rPr lang="hu-HU" dirty="0" smtClean="0"/>
              <a:t>(</a:t>
            </a:r>
            <a:r>
              <a:rPr lang="hu-HU" dirty="0" err="1" smtClean="0"/>
              <a:t>periciták</a:t>
            </a:r>
            <a:r>
              <a:rPr lang="hu-HU" dirty="0" smtClean="0"/>
              <a:t>, CAF </a:t>
            </a:r>
            <a:r>
              <a:rPr lang="hu-HU" dirty="0" err="1" smtClean="0"/>
              <a:t>progenitorok</a:t>
            </a:r>
            <a:r>
              <a:rPr lang="hu-HU" dirty="0" smtClean="0"/>
              <a:t> is, egér modellen igazolás)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"/>
            <a:ext cx="6552728" cy="71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942" y="-171400"/>
            <a:ext cx="9200942" cy="755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i="1" dirty="0" smtClean="0">
                <a:latin typeface="Calibri" charset="0"/>
              </a:rPr>
              <a:t>n</a:t>
            </a:r>
            <a:r>
              <a:rPr lang="hu-HU" sz="2800" b="1" i="1" dirty="0" smtClean="0">
                <a:latin typeface="Calibri" charset="0"/>
              </a:rPr>
              <a:t>dk-1/ndpk </a:t>
            </a:r>
            <a:r>
              <a:rPr lang="hu-HU" sz="2800" b="1" dirty="0" smtClean="0">
                <a:latin typeface="Calibri" charset="0"/>
              </a:rPr>
              <a:t>is a </a:t>
            </a:r>
            <a:r>
              <a:rPr lang="hu-HU" sz="2800" b="1" dirty="0">
                <a:latin typeface="Calibri" charset="0"/>
              </a:rPr>
              <a:t>p</a:t>
            </a:r>
            <a:r>
              <a:rPr lang="hu-HU" sz="2800" b="1" dirty="0" smtClean="0">
                <a:latin typeface="Calibri" charset="0"/>
              </a:rPr>
              <a:t>leiotropic gene</a:t>
            </a:r>
            <a:endParaRPr lang="hu-HU" sz="2800" b="1" dirty="0">
              <a:latin typeface="Calibri" charset="0"/>
            </a:endParaRPr>
          </a:p>
        </p:txBody>
      </p:sp>
      <p:grpSp>
        <p:nvGrpSpPr>
          <p:cNvPr id="3" name="Csoportba foglalás 27"/>
          <p:cNvGrpSpPr>
            <a:grpSpLocks/>
          </p:cNvGrpSpPr>
          <p:nvPr/>
        </p:nvGrpSpPr>
        <p:grpSpPr bwMode="auto">
          <a:xfrm>
            <a:off x="4427538" y="981075"/>
            <a:ext cx="4089400" cy="1881188"/>
            <a:chOff x="4427984" y="980728"/>
            <a:chExt cx="4088642" cy="1881500"/>
          </a:xfrm>
        </p:grpSpPr>
        <p:pic>
          <p:nvPicPr>
            <p:cNvPr id="5138" name="Picture 3" descr="Kép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980728"/>
              <a:ext cx="4088642" cy="183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Téglalap 12"/>
            <p:cNvSpPr>
              <a:spLocks noChangeArrowheads="1"/>
            </p:cNvSpPr>
            <p:nvPr/>
          </p:nvSpPr>
          <p:spPr bwMode="auto">
            <a:xfrm>
              <a:off x="4499992" y="2492896"/>
              <a:ext cx="14814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u-HU" i="1">
                  <a:latin typeface="Calibri" charset="0"/>
                </a:rPr>
                <a:t>ndk-1(ok314)</a:t>
              </a:r>
              <a:endParaRPr lang="hu-HU">
                <a:latin typeface="Calibri" charset="0"/>
              </a:endParaRPr>
            </a:p>
          </p:txBody>
        </p:sp>
      </p:grpSp>
      <p:grpSp>
        <p:nvGrpSpPr>
          <p:cNvPr id="4" name="Csoportba foglalás 24"/>
          <p:cNvGrpSpPr>
            <a:grpSpLocks/>
          </p:cNvGrpSpPr>
          <p:nvPr/>
        </p:nvGrpSpPr>
        <p:grpSpPr bwMode="auto">
          <a:xfrm>
            <a:off x="611188" y="3789363"/>
            <a:ext cx="2952750" cy="2457450"/>
            <a:chOff x="5724128" y="4005064"/>
            <a:chExt cx="2952328" cy="2457564"/>
          </a:xfrm>
        </p:grpSpPr>
        <p:grpSp>
          <p:nvGrpSpPr>
            <p:cNvPr id="6" name="Csoportba foglalás 8"/>
            <p:cNvGrpSpPr>
              <a:grpSpLocks/>
            </p:cNvGrpSpPr>
            <p:nvPr/>
          </p:nvGrpSpPr>
          <p:grpSpPr bwMode="auto">
            <a:xfrm>
              <a:off x="5724128" y="4005064"/>
              <a:ext cx="2952328" cy="2448272"/>
              <a:chOff x="6228184" y="3933056"/>
              <a:chExt cx="2726543" cy="2274143"/>
            </a:xfrm>
          </p:grpSpPr>
          <p:pic>
            <p:nvPicPr>
              <p:cNvPr id="5135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3933056"/>
                <a:ext cx="2726543" cy="2274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Egyenes összekötő nyíllal 26"/>
              <p:cNvCxnSpPr/>
              <p:nvPr/>
            </p:nvCxnSpPr>
            <p:spPr>
              <a:xfrm flipH="1">
                <a:off x="6588791" y="4365131"/>
                <a:ext cx="215484" cy="21530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nyíllal 29"/>
              <p:cNvCxnSpPr/>
              <p:nvPr/>
            </p:nvCxnSpPr>
            <p:spPr>
              <a:xfrm flipH="1">
                <a:off x="6876104" y="4509648"/>
                <a:ext cx="215484" cy="21530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34" name="Téglalap 14"/>
            <p:cNvSpPr>
              <a:spLocks noChangeArrowheads="1"/>
            </p:cNvSpPr>
            <p:nvPr/>
          </p:nvSpPr>
          <p:spPr bwMode="auto">
            <a:xfrm>
              <a:off x="5724128" y="609329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u-HU" i="1">
                  <a:latin typeface="Calibri" charset="0"/>
                </a:rPr>
                <a:t>ndk-1(ok314)</a:t>
              </a:r>
              <a:endParaRPr lang="hu-HU">
                <a:latin typeface="Calibri" charset="0"/>
              </a:endParaRPr>
            </a:p>
          </p:txBody>
        </p:sp>
      </p:grpSp>
      <p:grpSp>
        <p:nvGrpSpPr>
          <p:cNvPr id="7" name="Csoportba foglalás 30"/>
          <p:cNvGrpSpPr>
            <a:grpSpLocks/>
          </p:cNvGrpSpPr>
          <p:nvPr/>
        </p:nvGrpSpPr>
        <p:grpSpPr bwMode="auto">
          <a:xfrm>
            <a:off x="4140200" y="3789363"/>
            <a:ext cx="4770438" cy="1449387"/>
            <a:chOff x="4139952" y="3789040"/>
            <a:chExt cx="4771168" cy="1449452"/>
          </a:xfrm>
        </p:grpSpPr>
        <p:pic>
          <p:nvPicPr>
            <p:cNvPr id="5131" name="Picture 2" descr="C:\Users\PCP\Desktop\DI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" t="17363" r="-2"/>
            <a:stretch>
              <a:fillRect/>
            </a:stretch>
          </p:blipFill>
          <p:spPr bwMode="auto">
            <a:xfrm>
              <a:off x="4139952" y="3789040"/>
              <a:ext cx="4770334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églalap 15"/>
            <p:cNvSpPr>
              <a:spLocks noChangeArrowheads="1"/>
            </p:cNvSpPr>
            <p:nvPr/>
          </p:nvSpPr>
          <p:spPr bwMode="auto">
            <a:xfrm>
              <a:off x="7596336" y="4869160"/>
              <a:ext cx="13147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u-HU" i="1">
                  <a:latin typeface="Calibri" charset="0"/>
                </a:rPr>
                <a:t>ndk-1(RNAi)</a:t>
              </a:r>
              <a:endParaRPr lang="hu-HU">
                <a:latin typeface="Calibri" charset="0"/>
              </a:endParaRPr>
            </a:p>
          </p:txBody>
        </p:sp>
      </p:grpSp>
      <p:sp>
        <p:nvSpPr>
          <p:cNvPr id="5128" name="Téglalap 18"/>
          <p:cNvSpPr>
            <a:spLocks noChangeArrowheads="1"/>
          </p:cNvSpPr>
          <p:nvPr/>
        </p:nvSpPr>
        <p:spPr bwMode="auto">
          <a:xfrm>
            <a:off x="842784" y="2308326"/>
            <a:ext cx="3076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dirty="0">
                <a:latin typeface="Calibri" charset="0"/>
              </a:rPr>
              <a:t>s</a:t>
            </a:r>
            <a:r>
              <a:rPr lang="hu-HU" dirty="0" smtClean="0">
                <a:latin typeface="Calibri" charset="0"/>
              </a:rPr>
              <a:t>terility, </a:t>
            </a:r>
            <a:r>
              <a:rPr lang="hu-HU" dirty="0">
                <a:solidFill>
                  <a:schemeClr val="accent1"/>
                </a:solidFill>
                <a:latin typeface="Calibri" charset="0"/>
              </a:rPr>
              <a:t>protruding vulva (Pvl</a:t>
            </a:r>
            <a:r>
              <a:rPr lang="hu-HU" dirty="0" smtClean="0">
                <a:solidFill>
                  <a:schemeClr val="accent1"/>
                </a:solidFill>
                <a:latin typeface="Calibri" charset="0"/>
              </a:rPr>
              <a:t>), </a:t>
            </a:r>
          </a:p>
          <a:p>
            <a:r>
              <a:rPr lang="en-US" dirty="0" smtClean="0">
                <a:solidFill>
                  <a:schemeClr val="accent1"/>
                </a:solidFill>
                <a:latin typeface="Calibri" charset="0"/>
              </a:rPr>
              <a:t>previous</a:t>
            </a:r>
            <a:r>
              <a:rPr lang="hu-HU" dirty="0" smtClean="0">
                <a:solidFill>
                  <a:schemeClr val="accent1"/>
                </a:solidFill>
                <a:latin typeface="Calibri" charset="0"/>
              </a:rPr>
              <a:t> talk</a:t>
            </a:r>
            <a:endParaRPr lang="hu-HU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5129" name="Szövegdoboz 22"/>
          <p:cNvSpPr txBox="1">
            <a:spLocks noChangeArrowheads="1"/>
          </p:cNvSpPr>
          <p:nvPr/>
        </p:nvSpPr>
        <p:spPr bwMode="auto">
          <a:xfrm>
            <a:off x="4211638" y="5373688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3" indent="0" eaLnBrk="1" hangingPunct="1"/>
            <a:r>
              <a:rPr lang="hu-HU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Accumulation of apoptotic corpses </a:t>
            </a:r>
            <a:r>
              <a:rPr lang="hu-HU" dirty="0" smtClean="0">
                <a:latin typeface="Calibri" charset="0"/>
                <a:ea typeface="ＭＳ Ｐゴシック" charset="0"/>
              </a:rPr>
              <a:t>in the meiotic region of the gonad </a:t>
            </a:r>
            <a:endParaRPr lang="hu-HU" dirty="0">
              <a:latin typeface="Calibri" charset="0"/>
              <a:ea typeface="ＭＳ Ｐゴシック" charset="0"/>
            </a:endParaRPr>
          </a:p>
        </p:txBody>
      </p:sp>
      <p:sp>
        <p:nvSpPr>
          <p:cNvPr id="5130" name="Szövegdoboz 23"/>
          <p:cNvSpPr txBox="1">
            <a:spLocks noChangeArrowheads="1"/>
          </p:cNvSpPr>
          <p:nvPr/>
        </p:nvSpPr>
        <p:spPr bwMode="auto">
          <a:xfrm>
            <a:off x="4787900" y="2852738"/>
            <a:ext cx="3600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3" indent="0" eaLnBrk="1" hangingPunct="1"/>
            <a:r>
              <a:rPr lang="hu-HU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DTC  (distal tip cell) </a:t>
            </a:r>
            <a:r>
              <a:rPr lang="hu-HU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migration </a:t>
            </a:r>
            <a:r>
              <a:rPr lang="hu-HU" dirty="0" smtClean="0">
                <a:latin typeface="Calibri" charset="0"/>
                <a:ea typeface="ＭＳ Ｐゴシック" charset="0"/>
              </a:rPr>
              <a:t>defects</a:t>
            </a:r>
            <a:endParaRPr lang="hu-HU" dirty="0">
              <a:latin typeface="Calibri" charset="0"/>
              <a:ea typeface="ＭＳ Ｐゴシック" charset="0"/>
            </a:endParaRPr>
          </a:p>
          <a:p>
            <a:pPr eaLnBrk="1" hangingPunct="1"/>
            <a:endParaRPr lang="hu-HU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859" y="6279373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hu-HU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Accumulation of apoptotic corpses </a:t>
            </a:r>
            <a:r>
              <a:rPr lang="hu-HU" dirty="0">
                <a:latin typeface="Calibri" charset="0"/>
                <a:ea typeface="ＭＳ Ｐゴシック" charset="0"/>
              </a:rPr>
              <a:t>in the </a:t>
            </a:r>
            <a:r>
              <a:rPr lang="hu-HU" dirty="0" smtClean="0">
                <a:latin typeface="Calibri" charset="0"/>
                <a:ea typeface="ＭＳ Ｐゴシック" charset="0"/>
              </a:rPr>
              <a:t>embryos </a:t>
            </a:r>
            <a:endParaRPr lang="hu-HU" dirty="0">
              <a:latin typeface="Calibri" charset="0"/>
              <a:ea typeface="ＭＳ Ｐゴシック" charset="0"/>
            </a:endParaRPr>
          </a:p>
          <a:p>
            <a:endParaRPr lang="en-US" dirty="0"/>
          </a:p>
        </p:txBody>
      </p:sp>
      <p:cxnSp>
        <p:nvCxnSpPr>
          <p:cNvPr id="21" name="Egyenes összekötő nyíllal 29"/>
          <p:cNvCxnSpPr/>
          <p:nvPr/>
        </p:nvCxnSpPr>
        <p:spPr bwMode="auto">
          <a:xfrm flipH="1">
            <a:off x="1429544" y="5055227"/>
            <a:ext cx="233362" cy="2317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4" descr="ej,back cross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0807" y="981075"/>
            <a:ext cx="1473129" cy="1104847"/>
          </a:xfrm>
        </p:spPr>
      </p:pic>
      <p:sp>
        <p:nvSpPr>
          <p:cNvPr id="5125" name="Téglalap 13"/>
          <p:cNvSpPr>
            <a:spLocks noChangeArrowheads="1"/>
          </p:cNvSpPr>
          <p:nvPr/>
        </p:nvSpPr>
        <p:spPr bwMode="auto">
          <a:xfrm>
            <a:off x="565186" y="1716034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i="1" dirty="0">
                <a:latin typeface="Calibri" charset="0"/>
              </a:rPr>
              <a:t>ndk-1(ok314)</a:t>
            </a:r>
            <a:endParaRPr lang="hu-HU" dirty="0">
              <a:latin typeface="Calibri" charset="0"/>
            </a:endParaRPr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636" y="981075"/>
            <a:ext cx="1989988" cy="11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97888" y="2106470"/>
            <a:ext cx="35953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3624" y="981075"/>
            <a:ext cx="0" cy="1104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7888" y="981075"/>
            <a:ext cx="3565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7888" y="981075"/>
            <a:ext cx="0" cy="1125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80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C. </a:t>
            </a:r>
            <a:r>
              <a:rPr lang="en-US" sz="2800" b="1" i="1" dirty="0" err="1" smtClean="0"/>
              <a:t>elegans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hermaphrodites have two U-shaped gonad arms</a:t>
            </a: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-2135" t="4617" r="5154" b="-19058"/>
          <a:stretch/>
        </p:blipFill>
        <p:spPr>
          <a:xfrm>
            <a:off x="457201" y="932716"/>
            <a:ext cx="8270913" cy="45259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226" y="4593949"/>
            <a:ext cx="4800108" cy="2264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782" y="5903827"/>
            <a:ext cx="420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Gonad arms consist of different zones</a:t>
            </a:r>
            <a:endParaRPr lang="en-US" sz="2000" b="1" dirty="0"/>
          </a:p>
        </p:txBody>
      </p:sp>
      <p:sp>
        <p:nvSpPr>
          <p:cNvPr id="11" name="Ellipszis 7"/>
          <p:cNvSpPr/>
          <p:nvPr/>
        </p:nvSpPr>
        <p:spPr>
          <a:xfrm>
            <a:off x="4048634" y="5098316"/>
            <a:ext cx="865187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93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8189856" cy="53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691680" y="188640"/>
            <a:ext cx="551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Tumorfejlődés</a:t>
            </a:r>
            <a:r>
              <a:rPr lang="hu-HU" sz="2400" b="1" dirty="0" smtClean="0"/>
              <a:t> a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C.elegans</a:t>
            </a:r>
            <a:r>
              <a:rPr lang="hu-HU" sz="2400" b="1" i="1" dirty="0" smtClean="0"/>
              <a:t> </a:t>
            </a:r>
            <a:r>
              <a:rPr lang="hu-HU" sz="2400" b="1" dirty="0" smtClean="0"/>
              <a:t>csíravonalában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2738" y="3943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b="1" dirty="0" smtClean="0">
                <a:cs typeface="+mj-cs"/>
              </a:rPr>
              <a:t>A model </a:t>
            </a:r>
            <a:r>
              <a:rPr lang="hu-HU" sz="2800" b="1" dirty="0">
                <a:cs typeface="+mj-cs"/>
              </a:rPr>
              <a:t>to study cell </a:t>
            </a:r>
            <a:r>
              <a:rPr lang="hu-HU" sz="2800" b="1" dirty="0" smtClean="0">
                <a:cs typeface="+mj-cs"/>
              </a:rPr>
              <a:t>migration in </a:t>
            </a:r>
            <a:r>
              <a:rPr lang="hu-HU" sz="2800" b="1" i="1" dirty="0" smtClean="0">
                <a:cs typeface="+mj-cs"/>
              </a:rPr>
              <a:t>C. elegans</a:t>
            </a:r>
            <a:r>
              <a:rPr lang="hu-HU" sz="2800" b="1" dirty="0" smtClean="0">
                <a:cs typeface="+mj-cs"/>
              </a:rPr>
              <a:t>: </a:t>
            </a:r>
            <a:r>
              <a:rPr lang="hu-HU" sz="2800" b="1" dirty="0">
                <a:cs typeface="+mj-cs"/>
              </a:rPr>
              <a:t/>
            </a:r>
            <a:br>
              <a:rPr lang="hu-HU" sz="2800" b="1" dirty="0">
                <a:cs typeface="+mj-cs"/>
              </a:rPr>
            </a:br>
            <a:r>
              <a:rPr lang="hu-HU" sz="2800" b="1" dirty="0">
                <a:cs typeface="+mj-cs"/>
              </a:rPr>
              <a:t>the migration of distal tip cells (DTCs)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302736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ormatlas.org/hermaphrodite/reproductive/Images/ReproFIG1l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58293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zövegdoboz 5"/>
          <p:cNvSpPr txBox="1">
            <a:spLocks noChangeArrowheads="1"/>
          </p:cNvSpPr>
          <p:nvPr/>
        </p:nvSpPr>
        <p:spPr bwMode="auto">
          <a:xfrm>
            <a:off x="312738" y="536132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2000" b="1" dirty="0" smtClean="0"/>
              <a:t>DTCs </a:t>
            </a:r>
            <a:r>
              <a:rPr lang="en-US" sz="2000" b="1" dirty="0"/>
              <a:t>are </a:t>
            </a:r>
            <a:r>
              <a:rPr lang="hu-HU" sz="2000" b="1" dirty="0"/>
              <a:t>specialized leader cells and are responsible for </a:t>
            </a:r>
            <a:r>
              <a:rPr lang="hu-HU" sz="2000" b="1" dirty="0" smtClean="0"/>
              <a:t>gonad morphogenesis </a:t>
            </a:r>
            <a:r>
              <a:rPr lang="hu-HU" sz="2000" b="1" dirty="0"/>
              <a:t>via their migration.</a:t>
            </a:r>
          </a:p>
        </p:txBody>
      </p:sp>
      <p:sp>
        <p:nvSpPr>
          <p:cNvPr id="8" name="Ellipszis 7"/>
          <p:cNvSpPr/>
          <p:nvPr/>
        </p:nvSpPr>
        <p:spPr>
          <a:xfrm>
            <a:off x="4427538" y="2852738"/>
            <a:ext cx="865187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95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hu-HU" sz="2400" b="1" i="1" dirty="0">
                <a:cs typeface="+mj-cs"/>
              </a:rPr>
              <a:t>ndk-1(-) </a:t>
            </a:r>
            <a:r>
              <a:rPr lang="hu-HU" sz="2400" b="1" dirty="0">
                <a:cs typeface="+mj-cs"/>
              </a:rPr>
              <a:t>mutants show abnormal DTC migration</a:t>
            </a:r>
          </a:p>
        </p:txBody>
      </p:sp>
      <p:pic>
        <p:nvPicPr>
          <p:cNvPr id="28689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56" r="13889" b="28847"/>
          <a:stretch>
            <a:fillRect/>
          </a:stretch>
        </p:blipFill>
        <p:spPr bwMode="auto">
          <a:xfrm>
            <a:off x="4659852" y="3973902"/>
            <a:ext cx="3696748" cy="167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Egyenes összekötő nyíllal 38"/>
          <p:cNvCxnSpPr>
            <a:cxnSpLocks noChangeShapeType="1"/>
          </p:cNvCxnSpPr>
          <p:nvPr/>
        </p:nvCxnSpPr>
        <p:spPr bwMode="auto">
          <a:xfrm flipH="1">
            <a:off x="8111749" y="4111864"/>
            <a:ext cx="119062" cy="525462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8687" name="Kép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58" r="16087" b="28484"/>
          <a:stretch>
            <a:fillRect/>
          </a:stretch>
        </p:blipFill>
        <p:spPr bwMode="auto">
          <a:xfrm>
            <a:off x="842963" y="4005263"/>
            <a:ext cx="3708207" cy="161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zövegdoboz 43"/>
          <p:cNvSpPr txBox="1">
            <a:spLocks noChangeArrowheads="1"/>
          </p:cNvSpPr>
          <p:nvPr/>
        </p:nvSpPr>
        <p:spPr bwMode="auto">
          <a:xfrm>
            <a:off x="249238" y="3253581"/>
            <a:ext cx="8712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2000" dirty="0">
                <a:latin typeface="+mj-lt"/>
              </a:rPr>
              <a:t>Moreover, </a:t>
            </a:r>
            <a:r>
              <a:rPr lang="hu-HU" sz="2000" dirty="0" smtClean="0">
                <a:latin typeface="+mj-lt"/>
              </a:rPr>
              <a:t>a rescuing translational </a:t>
            </a:r>
            <a:r>
              <a:rPr lang="hu-HU" sz="2000" dirty="0">
                <a:latin typeface="+mj-lt"/>
              </a:rPr>
              <a:t>NDK-1::GFP construct is expressed in the DTCs.</a:t>
            </a:r>
          </a:p>
        </p:txBody>
      </p:sp>
      <p:pic>
        <p:nvPicPr>
          <p:cNvPr id="28677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2951162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zövegdoboz 48"/>
          <p:cNvSpPr txBox="1"/>
          <p:nvPr/>
        </p:nvSpPr>
        <p:spPr>
          <a:xfrm>
            <a:off x="900113" y="836613"/>
            <a:ext cx="215900" cy="369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hu-HU" dirty="0">
              <a:ea typeface="+mn-ea"/>
              <a:cs typeface="+mn-cs"/>
            </a:endParaRPr>
          </a:p>
        </p:txBody>
      </p:sp>
      <p:sp>
        <p:nvSpPr>
          <p:cNvPr id="28679" name="Szövegdoboz 49"/>
          <p:cNvSpPr txBox="1">
            <a:spLocks noChangeArrowheads="1"/>
          </p:cNvSpPr>
          <p:nvPr/>
        </p:nvSpPr>
        <p:spPr bwMode="auto">
          <a:xfrm>
            <a:off x="900113" y="836613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dirty="0" smtClean="0"/>
              <a:t>Wild </a:t>
            </a:r>
            <a:r>
              <a:rPr lang="hu-HU" sz="1800" dirty="0"/>
              <a:t>type</a:t>
            </a:r>
          </a:p>
        </p:txBody>
      </p:sp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963" y="908050"/>
            <a:ext cx="44227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Szövegdoboz 51"/>
          <p:cNvSpPr txBox="1">
            <a:spLocks noChangeArrowheads="1"/>
          </p:cNvSpPr>
          <p:nvPr/>
        </p:nvSpPr>
        <p:spPr bwMode="auto">
          <a:xfrm>
            <a:off x="7308850" y="2636838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600" i="1"/>
              <a:t>ndk-1(ok314)</a:t>
            </a:r>
          </a:p>
        </p:txBody>
      </p:sp>
      <p:sp>
        <p:nvSpPr>
          <p:cNvPr id="63" name="Freeform 46"/>
          <p:cNvSpPr/>
          <p:nvPr/>
        </p:nvSpPr>
        <p:spPr bwMode="auto">
          <a:xfrm>
            <a:off x="4211638" y="1196975"/>
            <a:ext cx="4205287" cy="1441450"/>
          </a:xfrm>
          <a:custGeom>
            <a:avLst/>
            <a:gdLst>
              <a:gd name="connsiteX0" fmla="*/ 4205287 w 4205287"/>
              <a:gd name="connsiteY0" fmla="*/ 736600 h 1465262"/>
              <a:gd name="connsiteX1" fmla="*/ 3500437 w 4205287"/>
              <a:gd name="connsiteY1" fmla="*/ 974725 h 1465262"/>
              <a:gd name="connsiteX2" fmla="*/ 3328987 w 4205287"/>
              <a:gd name="connsiteY2" fmla="*/ 1231900 h 1465262"/>
              <a:gd name="connsiteX3" fmla="*/ 2824162 w 4205287"/>
              <a:gd name="connsiteY3" fmla="*/ 984250 h 1465262"/>
              <a:gd name="connsiteX4" fmla="*/ 2014537 w 4205287"/>
              <a:gd name="connsiteY4" fmla="*/ 1336675 h 1465262"/>
              <a:gd name="connsiteX5" fmla="*/ 1004887 w 4205287"/>
              <a:gd name="connsiteY5" fmla="*/ 212725 h 1465262"/>
              <a:gd name="connsiteX6" fmla="*/ 271462 w 4205287"/>
              <a:gd name="connsiteY6" fmla="*/ 60325 h 1465262"/>
              <a:gd name="connsiteX7" fmla="*/ 185737 w 4205287"/>
              <a:gd name="connsiteY7" fmla="*/ 365125 h 1465262"/>
              <a:gd name="connsiteX8" fmla="*/ 1385887 w 4205287"/>
              <a:gd name="connsiteY8" fmla="*/ 1346200 h 146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5287" h="1465262">
                <a:moveTo>
                  <a:pt x="4205287" y="736600"/>
                </a:moveTo>
                <a:cubicBezTo>
                  <a:pt x="3925887" y="814387"/>
                  <a:pt x="3646487" y="892175"/>
                  <a:pt x="3500437" y="974725"/>
                </a:cubicBezTo>
                <a:cubicBezTo>
                  <a:pt x="3354387" y="1057275"/>
                  <a:pt x="3441699" y="1230313"/>
                  <a:pt x="3328987" y="1231900"/>
                </a:cubicBezTo>
                <a:cubicBezTo>
                  <a:pt x="3216275" y="1233487"/>
                  <a:pt x="3043237" y="966788"/>
                  <a:pt x="2824162" y="984250"/>
                </a:cubicBezTo>
                <a:cubicBezTo>
                  <a:pt x="2605087" y="1001712"/>
                  <a:pt x="2317749" y="1465262"/>
                  <a:pt x="2014537" y="1336675"/>
                </a:cubicBezTo>
                <a:cubicBezTo>
                  <a:pt x="1711325" y="1208088"/>
                  <a:pt x="1295400" y="425450"/>
                  <a:pt x="1004887" y="212725"/>
                </a:cubicBezTo>
                <a:cubicBezTo>
                  <a:pt x="714375" y="0"/>
                  <a:pt x="407987" y="34925"/>
                  <a:pt x="271462" y="60325"/>
                </a:cubicBezTo>
                <a:cubicBezTo>
                  <a:pt x="134937" y="85725"/>
                  <a:pt x="0" y="150813"/>
                  <a:pt x="185737" y="365125"/>
                </a:cubicBezTo>
                <a:cubicBezTo>
                  <a:pt x="371474" y="579437"/>
                  <a:pt x="878680" y="962818"/>
                  <a:pt x="1385887" y="1346200"/>
                </a:cubicBezTo>
              </a:path>
            </a:pathLst>
          </a:custGeom>
          <a:noFill/>
          <a:ln w="22225" cap="flat" cmpd="sng" algn="ctr">
            <a:solidFill>
              <a:schemeClr val="accent4">
                <a:lumMod val="10000"/>
              </a:schemeClr>
            </a:solidFill>
            <a:prstDash val="sysDot"/>
            <a:round/>
            <a:headEnd type="oval" w="med" len="med"/>
            <a:tailEnd type="arrow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ea typeface="+mn-ea"/>
              <a:cs typeface="+mn-cs"/>
            </a:endParaRPr>
          </a:p>
        </p:txBody>
      </p:sp>
      <p:sp>
        <p:nvSpPr>
          <p:cNvPr id="28683" name="Szövegdoboz 18"/>
          <p:cNvSpPr txBox="1">
            <a:spLocks noChangeArrowheads="1"/>
          </p:cNvSpPr>
          <p:nvPr/>
        </p:nvSpPr>
        <p:spPr bwMode="auto">
          <a:xfrm>
            <a:off x="854132" y="4005263"/>
            <a:ext cx="1195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dirty="0">
                <a:solidFill>
                  <a:schemeClr val="bg1"/>
                </a:solidFill>
                <a:latin typeface="+mj-lt"/>
              </a:rPr>
              <a:t>gonad arm</a:t>
            </a:r>
          </a:p>
        </p:txBody>
      </p:sp>
      <p:sp>
        <p:nvSpPr>
          <p:cNvPr id="28684" name="Szövegdoboz 19"/>
          <p:cNvSpPr txBox="1">
            <a:spLocks noChangeArrowheads="1"/>
          </p:cNvSpPr>
          <p:nvPr/>
        </p:nvSpPr>
        <p:spPr bwMode="auto">
          <a:xfrm>
            <a:off x="3892358" y="3995738"/>
            <a:ext cx="65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dirty="0">
                <a:solidFill>
                  <a:srgbClr val="FFFFFF"/>
                </a:solidFill>
              </a:rPr>
              <a:t>DTC</a:t>
            </a:r>
          </a:p>
        </p:txBody>
      </p:sp>
      <p:sp>
        <p:nvSpPr>
          <p:cNvPr id="28685" name="Szövegdoboz 20"/>
          <p:cNvSpPr txBox="1">
            <a:spLocks noChangeArrowheads="1"/>
          </p:cNvSpPr>
          <p:nvPr/>
        </p:nvSpPr>
        <p:spPr bwMode="auto">
          <a:xfrm>
            <a:off x="6875463" y="5247834"/>
            <a:ext cx="1277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dirty="0">
                <a:solidFill>
                  <a:srgbClr val="00B050"/>
                </a:solidFill>
                <a:latin typeface="+mj-lt"/>
              </a:rPr>
              <a:t>NDK-1::GFP</a:t>
            </a:r>
          </a:p>
        </p:txBody>
      </p:sp>
      <p:cxnSp>
        <p:nvCxnSpPr>
          <p:cNvPr id="25" name="Egyenes összekötő nyíllal 38"/>
          <p:cNvCxnSpPr>
            <a:cxnSpLocks noChangeShapeType="1"/>
          </p:cNvCxnSpPr>
          <p:nvPr/>
        </p:nvCxnSpPr>
        <p:spPr bwMode="auto">
          <a:xfrm flipH="1">
            <a:off x="4372577" y="4165514"/>
            <a:ext cx="119062" cy="525462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765673" y="5986613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L3 larva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26" t="59106" r="41125" b="-1"/>
          <a:stretch/>
        </p:blipFill>
        <p:spPr bwMode="auto">
          <a:xfrm>
            <a:off x="2571599" y="5671431"/>
            <a:ext cx="1979571" cy="136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8" t="16324" r="18888"/>
          <a:stretch/>
        </p:blipFill>
        <p:spPr bwMode="auto">
          <a:xfrm>
            <a:off x="4659851" y="5671431"/>
            <a:ext cx="2085063" cy="136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1599" y="5647494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L4 larva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0" name="Egyenes összekötő nyíllal 38"/>
          <p:cNvCxnSpPr>
            <a:cxnSpLocks noChangeShapeType="1"/>
          </p:cNvCxnSpPr>
          <p:nvPr/>
        </p:nvCxnSpPr>
        <p:spPr bwMode="auto">
          <a:xfrm flipH="1">
            <a:off x="4108656" y="5732463"/>
            <a:ext cx="382983" cy="359982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Egyenes összekötő nyíllal 38"/>
          <p:cNvCxnSpPr>
            <a:cxnSpLocks noChangeShapeType="1"/>
          </p:cNvCxnSpPr>
          <p:nvPr/>
        </p:nvCxnSpPr>
        <p:spPr bwMode="auto">
          <a:xfrm flipH="1">
            <a:off x="6111932" y="5732463"/>
            <a:ext cx="394300" cy="409133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5467175" y="6671126"/>
            <a:ext cx="1277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NDK-1::GFP</a:t>
            </a:r>
          </a:p>
        </p:txBody>
      </p:sp>
    </p:spTree>
    <p:extLst>
      <p:ext uri="{BB962C8B-B14F-4D97-AF65-F5344CB8AC3E}">
        <p14:creationId xmlns:p14="http://schemas.microsoft.com/office/powerpoint/2010/main" xmlns="" val="37051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52"/>
          <a:stretch>
            <a:fillRect/>
          </a:stretch>
        </p:blipFill>
        <p:spPr bwMode="auto">
          <a:xfrm>
            <a:off x="182563" y="2315201"/>
            <a:ext cx="89614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zövegdoboz 12"/>
          <p:cNvSpPr txBox="1">
            <a:spLocks noChangeArrowheads="1"/>
          </p:cNvSpPr>
          <p:nvPr/>
        </p:nvSpPr>
        <p:spPr bwMode="auto">
          <a:xfrm>
            <a:off x="269431" y="215025"/>
            <a:ext cx="8675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2800" b="1" dirty="0">
                <a:latin typeface="+mn-lt"/>
              </a:rPr>
              <a:t>DTC migration and engulfment of apoptotic corpses are analogous processes: they share common genes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3316" y="4674366"/>
            <a:ext cx="359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Calibri" charset="0"/>
              </a:rPr>
              <a:t>Wu YC </a:t>
            </a:r>
            <a:r>
              <a:rPr lang="hu-HU" dirty="0" smtClean="0">
                <a:latin typeface="Calibri" charset="0"/>
              </a:rPr>
              <a:t>and </a:t>
            </a:r>
            <a:r>
              <a:rPr lang="hu-HU" dirty="0">
                <a:latin typeface="Calibri" charset="0"/>
              </a:rPr>
              <a:t>Horvitz HR, Nature, 1998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31020"/>
            <a:ext cx="894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Both processes require membrane recruiting and rearrangement of the cytoskeleton.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608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Molecular model for cell corps engulfment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11" y="1174920"/>
            <a:ext cx="7335450" cy="4765326"/>
          </a:xfrm>
        </p:spPr>
        <p:txBody>
          <a:bodyPr/>
          <a:lstStyle/>
          <a:p>
            <a:pPr algn="ctr">
              <a:spcAft>
                <a:spcPts val="1500"/>
              </a:spcAft>
            </a:pPr>
            <a:endParaRPr lang="en-US" dirty="0">
              <a:latin typeface="Helvetica"/>
              <a:ea typeface="ＭＳ 明朝"/>
              <a:cs typeface="Helvetica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/>
                <a:ea typeface="ＭＳ 明朝"/>
                <a:cs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317" y="1186452"/>
            <a:ext cx="7063178" cy="5309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6671" y="6488668"/>
            <a:ext cx="523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 to B. </a:t>
            </a:r>
            <a:r>
              <a:rPr lang="en-US" dirty="0" err="1" smtClean="0"/>
              <a:t>Conradt</a:t>
            </a:r>
            <a:r>
              <a:rPr lang="en-US" dirty="0" smtClean="0"/>
              <a:t> and D. </a:t>
            </a:r>
            <a:r>
              <a:rPr lang="en-US" dirty="0" err="1" smtClean="0"/>
              <a:t>Xue</a:t>
            </a:r>
            <a:r>
              <a:rPr lang="en-US" dirty="0" smtClean="0"/>
              <a:t>, </a:t>
            </a:r>
            <a:r>
              <a:rPr lang="en-US" dirty="0" err="1" smtClean="0"/>
              <a:t>Wormbook</a:t>
            </a:r>
            <a:r>
              <a:rPr lang="en-US" dirty="0" smtClean="0"/>
              <a:t>, 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4357" y="3623991"/>
            <a:ext cx="86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INA-1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6768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73530" cy="719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/>
              <a:t>S. Brenner, J. </a:t>
            </a:r>
            <a:r>
              <a:rPr lang="en-US" sz="2800" b="1" dirty="0" err="1" smtClean="0"/>
              <a:t>Soulston</a:t>
            </a:r>
            <a:r>
              <a:rPr lang="en-US" sz="2800" b="1" dirty="0" smtClean="0"/>
              <a:t> and R.H. Horvitz:</a:t>
            </a:r>
            <a:br>
              <a:rPr lang="en-US" sz="2800" b="1" dirty="0" smtClean="0"/>
            </a:br>
            <a:r>
              <a:rPr lang="en-US" sz="2800" b="1" dirty="0" smtClean="0"/>
              <a:t>Nobel prize in physiology (2003)</a:t>
            </a:r>
            <a:br>
              <a:rPr lang="en-US" sz="2800" b="1" dirty="0" smtClean="0"/>
            </a:br>
            <a:r>
              <a:rPr lang="en-US" sz="2800" b="1" dirty="0" smtClean="0"/>
              <a:t>for defining the genetic pathway of programmed cell death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16" b="10116"/>
          <a:stretch>
            <a:fillRect/>
          </a:stretch>
        </p:blipFill>
        <p:spPr>
          <a:xfrm>
            <a:off x="0" y="1746813"/>
            <a:ext cx="3069839" cy="16882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81627"/>
            <a:ext cx="9144000" cy="2854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229" y="6522743"/>
            <a:ext cx="364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Conradt</a:t>
            </a:r>
            <a:r>
              <a:rPr lang="en-US" dirty="0" smtClean="0"/>
              <a:t>, D. </a:t>
            </a:r>
            <a:r>
              <a:rPr lang="en-US" dirty="0" err="1" smtClean="0"/>
              <a:t>Xue</a:t>
            </a:r>
            <a:r>
              <a:rPr lang="en-US" dirty="0" smtClean="0"/>
              <a:t>, </a:t>
            </a:r>
            <a:r>
              <a:rPr lang="en-US" dirty="0" err="1" smtClean="0"/>
              <a:t>Wormbook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1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959424" y="0"/>
            <a:ext cx="5365104" cy="7101408"/>
            <a:chOff x="4176688" y="3654896"/>
            <a:chExt cx="5904656" cy="754332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6688" y="6175176"/>
              <a:ext cx="5896327" cy="256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688" y="8632251"/>
              <a:ext cx="5904656" cy="256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688" y="3654896"/>
              <a:ext cx="5904655" cy="256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zövegdoboz 5"/>
            <p:cNvSpPr txBox="1"/>
            <p:nvPr/>
          </p:nvSpPr>
          <p:spPr>
            <a:xfrm>
              <a:off x="4176688" y="3726904"/>
              <a:ext cx="2600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>
                  <a:solidFill>
                    <a:schemeClr val="bg1"/>
                  </a:solidFill>
                </a:rPr>
                <a:t>I</a:t>
              </a:r>
              <a:endParaRPr lang="hu-H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323528" y="234888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NDK-1::GFP is </a:t>
            </a:r>
            <a:r>
              <a:rPr lang="hu-HU" sz="2400" b="1" dirty="0" err="1" smtClean="0"/>
              <a:t>expressed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around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apoptotic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corpses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gonadal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sheath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cells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82"/>
          <p:cNvGrpSpPr/>
          <p:nvPr/>
        </p:nvGrpSpPr>
        <p:grpSpPr>
          <a:xfrm>
            <a:off x="1876586" y="1665039"/>
            <a:ext cx="5571819" cy="4663523"/>
            <a:chOff x="2000735" y="3006824"/>
            <a:chExt cx="5704344" cy="7614929"/>
          </a:xfrm>
        </p:grpSpPr>
        <p:grpSp>
          <p:nvGrpSpPr>
            <p:cNvPr id="3" name="Csoportba foglalás 51"/>
            <p:cNvGrpSpPr/>
            <p:nvPr/>
          </p:nvGrpSpPr>
          <p:grpSpPr>
            <a:xfrm>
              <a:off x="2000735" y="3006824"/>
              <a:ext cx="5704344" cy="7614929"/>
              <a:chOff x="2619481" y="2214736"/>
              <a:chExt cx="4613010" cy="6771274"/>
            </a:xfrm>
          </p:grpSpPr>
          <p:sp>
            <p:nvSpPr>
              <p:cNvPr id="4" name="Szövegdoboz 3"/>
              <p:cNvSpPr txBox="1"/>
              <p:nvPr/>
            </p:nvSpPr>
            <p:spPr>
              <a:xfrm>
                <a:off x="4723814" y="7587369"/>
                <a:ext cx="742833" cy="67032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200" i="1" dirty="0">
                    <a:solidFill>
                      <a:schemeClr val="tx1"/>
                    </a:solidFill>
                  </a:rPr>
                  <a:t>ndk-1</a:t>
                </a:r>
              </a:p>
              <a:p>
                <a:pPr algn="ctr"/>
                <a:r>
                  <a:rPr lang="hu-HU" sz="1200" i="1" dirty="0">
                    <a:solidFill>
                      <a:schemeClr val="tx1"/>
                    </a:solidFill>
                  </a:rPr>
                  <a:t>Nm23</a:t>
                </a:r>
              </a:p>
            </p:txBody>
          </p:sp>
          <p:grpSp>
            <p:nvGrpSpPr>
              <p:cNvPr id="8" name="Csoportba foglalás 50"/>
              <p:cNvGrpSpPr/>
              <p:nvPr/>
            </p:nvGrpSpPr>
            <p:grpSpPr>
              <a:xfrm>
                <a:off x="4068847" y="2214736"/>
                <a:ext cx="2069061" cy="5017702"/>
                <a:chOff x="4759032" y="-806538"/>
                <a:chExt cx="1662777" cy="4365421"/>
              </a:xfrm>
            </p:grpSpPr>
            <p:grpSp>
              <p:nvGrpSpPr>
                <p:cNvPr id="13" name="Csoportba foglalás 8"/>
                <p:cNvGrpSpPr/>
                <p:nvPr/>
              </p:nvGrpSpPr>
              <p:grpSpPr>
                <a:xfrm rot="5400000">
                  <a:off x="5847795" y="-138041"/>
                  <a:ext cx="310532" cy="226478"/>
                  <a:chOff x="2161127" y="3530586"/>
                  <a:chExt cx="504058" cy="225220"/>
                </a:xfrm>
              </p:grpSpPr>
              <p:cxnSp>
                <p:nvCxnSpPr>
                  <p:cNvPr id="41" name="Egyenes összekötő 40"/>
                  <p:cNvCxnSpPr/>
                  <p:nvPr/>
                </p:nvCxnSpPr>
                <p:spPr>
                  <a:xfrm>
                    <a:off x="2161127" y="3643193"/>
                    <a:ext cx="504056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Egyenes összekötő 41"/>
                  <p:cNvCxnSpPr/>
                  <p:nvPr/>
                </p:nvCxnSpPr>
                <p:spPr>
                  <a:xfrm>
                    <a:off x="2665185" y="3530586"/>
                    <a:ext cx="0" cy="2252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Szövegdoboz 4"/>
                <p:cNvSpPr txBox="1"/>
                <p:nvPr/>
              </p:nvSpPr>
              <p:spPr>
                <a:xfrm>
                  <a:off x="5764679" y="251287"/>
                  <a:ext cx="572760" cy="58318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ina-1</a:t>
                  </a:r>
                </a:p>
                <a:p>
                  <a:pPr algn="ctr"/>
                  <a:r>
                    <a:rPr lang="hu-HU" sz="1200" i="1" dirty="0">
                      <a:sym typeface="Symbol"/>
                    </a:rPr>
                    <a:t></a:t>
                  </a:r>
                  <a:r>
                    <a:rPr lang="hu-HU" sz="1200" i="1" dirty="0" err="1">
                      <a:sym typeface="Symbol"/>
                    </a:rPr>
                    <a:t>-integrin</a:t>
                  </a:r>
                  <a:endParaRPr lang="hu-HU" sz="1200" i="1" dirty="0"/>
                </a:p>
              </p:txBody>
            </p:sp>
            <p:sp>
              <p:nvSpPr>
                <p:cNvPr id="6" name="Szövegdoboz 5"/>
                <p:cNvSpPr txBox="1"/>
                <p:nvPr/>
              </p:nvSpPr>
              <p:spPr>
                <a:xfrm>
                  <a:off x="4933016" y="258465"/>
                  <a:ext cx="429801" cy="58318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unc-73</a:t>
                  </a:r>
                </a:p>
                <a:p>
                  <a:pPr algn="ctr"/>
                  <a:r>
                    <a:rPr lang="hu-HU" sz="1200" i="1" dirty="0" err="1"/>
                    <a:t>Trio</a:t>
                  </a:r>
                  <a:endParaRPr lang="hu-HU" sz="1200" i="1" dirty="0"/>
                </a:p>
              </p:txBody>
            </p:sp>
            <p:sp>
              <p:nvSpPr>
                <p:cNvPr id="7" name="Szövegdoboz 6"/>
                <p:cNvSpPr txBox="1"/>
                <p:nvPr/>
              </p:nvSpPr>
              <p:spPr>
                <a:xfrm>
                  <a:off x="5686035" y="1160687"/>
                  <a:ext cx="735774" cy="58318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ced-2</a:t>
                  </a:r>
                </a:p>
                <a:p>
                  <a:pPr algn="ctr"/>
                  <a:r>
                    <a:rPr lang="hu-HU" sz="1200" i="1" dirty="0"/>
                    <a:t> </a:t>
                  </a:r>
                  <a:r>
                    <a:rPr lang="hu-HU" sz="1200" i="1" dirty="0" err="1"/>
                    <a:t>CrkII</a:t>
                  </a:r>
                  <a:endParaRPr lang="hu-HU" sz="1200" i="1" dirty="0"/>
                </a:p>
              </p:txBody>
            </p:sp>
            <p:grpSp>
              <p:nvGrpSpPr>
                <p:cNvPr id="17" name="Csoportba foglalás 14"/>
                <p:cNvGrpSpPr/>
                <p:nvPr/>
              </p:nvGrpSpPr>
              <p:grpSpPr>
                <a:xfrm>
                  <a:off x="4964346" y="2086839"/>
                  <a:ext cx="1325230" cy="583183"/>
                  <a:chOff x="2368232" y="2748180"/>
                  <a:chExt cx="1317869" cy="650131"/>
                </a:xfrm>
              </p:grpSpPr>
              <p:sp>
                <p:nvSpPr>
                  <p:cNvPr id="37" name="Szövegdoboz 36"/>
                  <p:cNvSpPr txBox="1"/>
                  <p:nvPr/>
                </p:nvSpPr>
                <p:spPr>
                  <a:xfrm>
                    <a:off x="2368232" y="2748180"/>
                    <a:ext cx="504326" cy="650131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hu-HU" sz="1200" i="1" dirty="0"/>
                      <a:t>ced-5</a:t>
                    </a:r>
                  </a:p>
                  <a:p>
                    <a:pPr algn="ctr"/>
                    <a:r>
                      <a:rPr lang="hu-HU" sz="1200" i="1" dirty="0"/>
                      <a:t>Dock180</a:t>
                    </a:r>
                  </a:p>
                </p:txBody>
              </p:sp>
              <p:sp>
                <p:nvSpPr>
                  <p:cNvPr id="38" name="Szövegdoboz 37"/>
                  <p:cNvSpPr txBox="1"/>
                  <p:nvPr/>
                </p:nvSpPr>
                <p:spPr>
                  <a:xfrm>
                    <a:off x="2983069" y="2748180"/>
                    <a:ext cx="703032" cy="650131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1200" i="1" dirty="0"/>
                      <a:t> ced-12</a:t>
                    </a:r>
                  </a:p>
                  <a:p>
                    <a:pPr algn="ctr"/>
                    <a:r>
                      <a:rPr lang="hu-HU" sz="1200" i="1" dirty="0" err="1"/>
                      <a:t>Elmo</a:t>
                    </a:r>
                    <a:endParaRPr lang="hu-HU" sz="1200" i="1" dirty="0"/>
                  </a:p>
                </p:txBody>
              </p:sp>
            </p:grpSp>
            <p:sp>
              <p:nvSpPr>
                <p:cNvPr id="9" name="Téglalap 8"/>
                <p:cNvSpPr/>
                <p:nvPr/>
              </p:nvSpPr>
              <p:spPr>
                <a:xfrm>
                  <a:off x="5655852" y="-806538"/>
                  <a:ext cx="712087" cy="583183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hu-HU" sz="1200" i="1" dirty="0">
                      <a:solidFill>
                        <a:schemeClr val="bg1"/>
                      </a:solidFill>
                    </a:rPr>
                    <a:t>vab-3</a:t>
                  </a:r>
                </a:p>
                <a:p>
                  <a:pPr algn="ctr"/>
                  <a:r>
                    <a:rPr lang="hu-HU" sz="1200" i="1" dirty="0">
                      <a:solidFill>
                        <a:schemeClr val="bg1"/>
                      </a:solidFill>
                    </a:rPr>
                    <a:t>Pax6</a:t>
                  </a:r>
                </a:p>
              </p:txBody>
            </p:sp>
            <p:cxnSp>
              <p:nvCxnSpPr>
                <p:cNvPr id="10" name="Egyenes összekötő nyíllal 9"/>
                <p:cNvCxnSpPr/>
                <p:nvPr/>
              </p:nvCxnSpPr>
              <p:spPr>
                <a:xfrm>
                  <a:off x="5125227" y="831415"/>
                  <a:ext cx="0" cy="32927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Szövegdoboz 10"/>
                <p:cNvSpPr txBox="1"/>
                <p:nvPr/>
              </p:nvSpPr>
              <p:spPr>
                <a:xfrm>
                  <a:off x="4759032" y="1177793"/>
                  <a:ext cx="741887" cy="58318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mig-2</a:t>
                  </a:r>
                </a:p>
                <a:p>
                  <a:pPr algn="ctr"/>
                  <a:r>
                    <a:rPr lang="hu-HU" sz="1200" i="1" dirty="0" err="1"/>
                    <a:t>RhoG</a:t>
                  </a:r>
                  <a:endParaRPr lang="hu-HU" sz="1200" i="1" dirty="0"/>
                </a:p>
              </p:txBody>
            </p:sp>
            <p:sp>
              <p:nvSpPr>
                <p:cNvPr id="12" name="Szövegdoboz 11"/>
                <p:cNvSpPr txBox="1"/>
                <p:nvPr/>
              </p:nvSpPr>
              <p:spPr>
                <a:xfrm>
                  <a:off x="5370845" y="2975700"/>
                  <a:ext cx="426052" cy="58318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ced-10</a:t>
                  </a:r>
                </a:p>
                <a:p>
                  <a:pPr algn="ctr"/>
                  <a:r>
                    <a:rPr lang="hu-HU" sz="1200" i="1" dirty="0"/>
                    <a:t> Rac1</a:t>
                  </a:r>
                </a:p>
              </p:txBody>
            </p:sp>
            <p:cxnSp>
              <p:nvCxnSpPr>
                <p:cNvPr id="14" name="Egyenes összekötő nyíllal 13"/>
                <p:cNvCxnSpPr/>
                <p:nvPr/>
              </p:nvCxnSpPr>
              <p:spPr>
                <a:xfrm>
                  <a:off x="5084542" y="1757567"/>
                  <a:ext cx="0" cy="32927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Egyenes összekötő nyíllal 14"/>
                <p:cNvCxnSpPr/>
                <p:nvPr/>
              </p:nvCxnSpPr>
              <p:spPr>
                <a:xfrm>
                  <a:off x="5978959" y="1749014"/>
                  <a:ext cx="0" cy="32927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nyíllal 15"/>
                <p:cNvCxnSpPr/>
                <p:nvPr/>
              </p:nvCxnSpPr>
              <p:spPr>
                <a:xfrm>
                  <a:off x="5584628" y="2651016"/>
                  <a:ext cx="0" cy="32927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Csoportba foglalás 16"/>
              <p:cNvGrpSpPr/>
              <p:nvPr/>
            </p:nvGrpSpPr>
            <p:grpSpPr>
              <a:xfrm>
                <a:off x="5074767" y="8274835"/>
                <a:ext cx="216065" cy="658840"/>
                <a:chOff x="3070909" y="4728571"/>
                <a:chExt cx="165904" cy="484242"/>
              </a:xfrm>
            </p:grpSpPr>
            <p:cxnSp>
              <p:nvCxnSpPr>
                <p:cNvPr id="35" name="Egyenes összekötő nyíllal 34"/>
                <p:cNvCxnSpPr/>
                <p:nvPr/>
              </p:nvCxnSpPr>
              <p:spPr>
                <a:xfrm>
                  <a:off x="3070909" y="4728571"/>
                  <a:ext cx="0" cy="484242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Szövegdoboz 31"/>
                <p:cNvSpPr txBox="1"/>
                <p:nvPr/>
              </p:nvSpPr>
              <p:spPr>
                <a:xfrm>
                  <a:off x="3119419" y="4767035"/>
                  <a:ext cx="117394" cy="295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hu-HU" sz="1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2" name="Csoportba foglalás 39"/>
              <p:cNvGrpSpPr/>
              <p:nvPr/>
            </p:nvGrpSpPr>
            <p:grpSpPr>
              <a:xfrm>
                <a:off x="6584770" y="4484984"/>
                <a:ext cx="647721" cy="1693243"/>
                <a:chOff x="9314111" y="4180928"/>
                <a:chExt cx="647721" cy="1693243"/>
              </a:xfrm>
            </p:grpSpPr>
            <p:sp>
              <p:nvSpPr>
                <p:cNvPr id="30" name="Szövegdoboz 7"/>
                <p:cNvSpPr txBox="1"/>
                <p:nvPr/>
              </p:nvSpPr>
              <p:spPr>
                <a:xfrm>
                  <a:off x="9314111" y="4180928"/>
                  <a:ext cx="647721" cy="670321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abl-1</a:t>
                  </a:r>
                </a:p>
                <a:p>
                  <a:pPr algn="ctr"/>
                  <a:r>
                    <a:rPr lang="hu-HU" sz="1200" i="1" dirty="0" err="1"/>
                    <a:t>Abl</a:t>
                  </a:r>
                  <a:endParaRPr lang="hu-HU" sz="1200" i="1" dirty="0"/>
                </a:p>
              </p:txBody>
            </p:sp>
            <p:sp>
              <p:nvSpPr>
                <p:cNvPr id="31" name="Szövegdoboz 30"/>
                <p:cNvSpPr txBox="1"/>
                <p:nvPr/>
              </p:nvSpPr>
              <p:spPr>
                <a:xfrm>
                  <a:off x="9401709" y="5203850"/>
                  <a:ext cx="446480" cy="670321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abi-1</a:t>
                  </a:r>
                </a:p>
                <a:p>
                  <a:pPr algn="ctr"/>
                  <a:r>
                    <a:rPr lang="hu-HU" sz="1200" i="1" dirty="0"/>
                    <a:t> </a:t>
                  </a:r>
                  <a:r>
                    <a:rPr lang="hu-HU" sz="1200" i="1" dirty="0" err="1"/>
                    <a:t>Abi</a:t>
                  </a:r>
                  <a:endParaRPr lang="hu-HU" sz="1200" i="1" dirty="0"/>
                </a:p>
              </p:txBody>
            </p:sp>
            <p:grpSp>
              <p:nvGrpSpPr>
                <p:cNvPr id="24" name="Csoportba foglalás 24"/>
                <p:cNvGrpSpPr/>
                <p:nvPr/>
              </p:nvGrpSpPr>
              <p:grpSpPr>
                <a:xfrm rot="5400000">
                  <a:off x="9440959" y="4851027"/>
                  <a:ext cx="310535" cy="226478"/>
                  <a:chOff x="2836211" y="2407740"/>
                  <a:chExt cx="504062" cy="225220"/>
                </a:xfrm>
              </p:grpSpPr>
              <p:cxnSp>
                <p:nvCxnSpPr>
                  <p:cNvPr id="33" name="Egyenes összekötő 32"/>
                  <p:cNvCxnSpPr/>
                  <p:nvPr/>
                </p:nvCxnSpPr>
                <p:spPr>
                  <a:xfrm>
                    <a:off x="2836211" y="2520349"/>
                    <a:ext cx="504057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Egyenes összekötő 33"/>
                  <p:cNvCxnSpPr/>
                  <p:nvPr/>
                </p:nvCxnSpPr>
                <p:spPr>
                  <a:xfrm>
                    <a:off x="3340273" y="2407740"/>
                    <a:ext cx="0" cy="2252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8" name="Egyenes összekötő nyíllal 27"/>
              <p:cNvCxnSpPr/>
              <p:nvPr/>
            </p:nvCxnSpPr>
            <p:spPr>
              <a:xfrm>
                <a:off x="5088941" y="7195460"/>
                <a:ext cx="0" cy="35886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nyíllal 20"/>
              <p:cNvCxnSpPr/>
              <p:nvPr/>
            </p:nvCxnSpPr>
            <p:spPr>
              <a:xfrm>
                <a:off x="3166452" y="7407658"/>
                <a:ext cx="1386300" cy="472099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nyíllal 22"/>
              <p:cNvCxnSpPr/>
              <p:nvPr/>
            </p:nvCxnSpPr>
            <p:spPr>
              <a:xfrm>
                <a:off x="3096568" y="6262368"/>
                <a:ext cx="1456184" cy="5786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Csoportba foglalás 42"/>
              <p:cNvGrpSpPr/>
              <p:nvPr/>
            </p:nvGrpSpPr>
            <p:grpSpPr>
              <a:xfrm>
                <a:off x="2619481" y="3430620"/>
                <a:ext cx="700190" cy="3936198"/>
                <a:chOff x="-1542806" y="721229"/>
                <a:chExt cx="700190" cy="3936198"/>
              </a:xfrm>
            </p:grpSpPr>
            <p:sp>
              <p:nvSpPr>
                <p:cNvPr id="44" name="Szövegdoboz 43"/>
                <p:cNvSpPr txBox="1"/>
                <p:nvPr/>
              </p:nvSpPr>
              <p:spPr>
                <a:xfrm>
                  <a:off x="-1473810" y="721229"/>
                  <a:ext cx="465578" cy="670322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ced-7</a:t>
                  </a:r>
                </a:p>
                <a:p>
                  <a:pPr algn="ctr"/>
                  <a:r>
                    <a:rPr lang="hu-HU" sz="1200" i="1" dirty="0"/>
                    <a:t>Abc1</a:t>
                  </a:r>
                </a:p>
              </p:txBody>
            </p:sp>
            <p:sp>
              <p:nvSpPr>
                <p:cNvPr id="45" name="Szövegdoboz 44"/>
                <p:cNvSpPr txBox="1"/>
                <p:nvPr/>
              </p:nvSpPr>
              <p:spPr>
                <a:xfrm>
                  <a:off x="-1542806" y="1778891"/>
                  <a:ext cx="585956" cy="670322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ced-1</a:t>
                  </a:r>
                </a:p>
                <a:p>
                  <a:pPr algn="ctr"/>
                  <a:r>
                    <a:rPr lang="hu-HU" sz="1200" i="1" dirty="0"/>
                    <a:t>Megf10</a:t>
                  </a:r>
                </a:p>
              </p:txBody>
            </p:sp>
            <p:sp>
              <p:nvSpPr>
                <p:cNvPr id="46" name="Szövegdoboz 45"/>
                <p:cNvSpPr txBox="1"/>
                <p:nvPr/>
              </p:nvSpPr>
              <p:spPr>
                <a:xfrm>
                  <a:off x="-1476260" y="2864058"/>
                  <a:ext cx="465578" cy="670322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ced-6</a:t>
                  </a:r>
                </a:p>
                <a:p>
                  <a:pPr algn="ctr"/>
                  <a:r>
                    <a:rPr lang="hu-HU" sz="1200" i="1" dirty="0" err="1"/>
                    <a:t>Gulp</a:t>
                  </a:r>
                  <a:endParaRPr lang="hu-HU" sz="1200" i="1" dirty="0"/>
                </a:p>
              </p:txBody>
            </p:sp>
            <p:sp>
              <p:nvSpPr>
                <p:cNvPr id="47" name="Szövegdoboz 46"/>
                <p:cNvSpPr txBox="1"/>
                <p:nvPr/>
              </p:nvSpPr>
              <p:spPr>
                <a:xfrm>
                  <a:off x="-1515977" y="3987105"/>
                  <a:ext cx="673361" cy="670322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hu-HU" sz="1200" i="1" dirty="0"/>
                    <a:t>dyn-1</a:t>
                  </a:r>
                </a:p>
                <a:p>
                  <a:pPr algn="ctr"/>
                  <a:r>
                    <a:rPr lang="hu-HU" sz="1200" i="1" dirty="0"/>
                    <a:t> </a:t>
                  </a:r>
                  <a:r>
                    <a:rPr lang="hu-HU" sz="1200" i="1" dirty="0" err="1"/>
                    <a:t>Dynamin</a:t>
                  </a:r>
                  <a:endParaRPr lang="hu-HU" sz="1200" i="1" dirty="0"/>
                </a:p>
              </p:txBody>
            </p:sp>
            <p:cxnSp>
              <p:nvCxnSpPr>
                <p:cNvPr id="48" name="Egyenes összekötő nyíllal 47"/>
                <p:cNvCxnSpPr/>
                <p:nvPr/>
              </p:nvCxnSpPr>
              <p:spPr>
                <a:xfrm>
                  <a:off x="-1249827" y="3486806"/>
                  <a:ext cx="0" cy="4321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gyenes összekötő nyíllal 48"/>
                <p:cNvCxnSpPr/>
                <p:nvPr/>
              </p:nvCxnSpPr>
              <p:spPr>
                <a:xfrm>
                  <a:off x="-1257255" y="1392068"/>
                  <a:ext cx="6358" cy="35463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gyenes összekötő nyíllal 49"/>
                <p:cNvCxnSpPr/>
                <p:nvPr/>
              </p:nvCxnSpPr>
              <p:spPr>
                <a:xfrm>
                  <a:off x="-1249827" y="2430136"/>
                  <a:ext cx="8806" cy="38706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Egyenes összekötő nyíllal 63"/>
              <p:cNvCxnSpPr/>
              <p:nvPr/>
            </p:nvCxnSpPr>
            <p:spPr>
              <a:xfrm>
                <a:off x="6858319" y="6188387"/>
                <a:ext cx="8568" cy="27976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nyíllal 53"/>
              <p:cNvCxnSpPr/>
              <p:nvPr/>
            </p:nvCxnSpPr>
            <p:spPr>
              <a:xfrm>
                <a:off x="5688856" y="4086944"/>
                <a:ext cx="0" cy="3784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Egyenes összekötő nyíllal 70"/>
            <p:cNvCxnSpPr/>
            <p:nvPr/>
          </p:nvCxnSpPr>
          <p:spPr>
            <a:xfrm flipH="1">
              <a:off x="5614466" y="7558764"/>
              <a:ext cx="1498485" cy="708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53"/>
          <a:stretch/>
        </p:blipFill>
        <p:spPr bwMode="auto">
          <a:xfrm>
            <a:off x="748090" y="0"/>
            <a:ext cx="7899832" cy="131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31549" y="6427734"/>
            <a:ext cx="4712451" cy="348862"/>
          </a:xfrm>
          <a:prstGeom prst="rect">
            <a:avLst/>
          </a:prstGeom>
          <a:noFill/>
        </p:spPr>
        <p:txBody>
          <a:bodyPr wrap="square" lIns="71168" tIns="35584" rIns="71168" bIns="35584" rtlCol="0">
            <a:spAutoFit/>
          </a:bodyPr>
          <a:lstStyle/>
          <a:p>
            <a:r>
              <a:rPr lang="en-US" dirty="0" smtClean="0"/>
              <a:t>DTC migration and engulfment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47591" y="6427734"/>
            <a:ext cx="1233768" cy="348862"/>
          </a:xfrm>
          <a:prstGeom prst="rect">
            <a:avLst/>
          </a:prstGeom>
          <a:noFill/>
        </p:spPr>
        <p:txBody>
          <a:bodyPr wrap="none" lIns="71168" tIns="35584" rIns="71168" bIns="35584" rtlCol="0">
            <a:spAutoFit/>
          </a:bodyPr>
          <a:lstStyle/>
          <a:p>
            <a:r>
              <a:rPr lang="en-US" dirty="0" smtClean="0"/>
              <a:t>engulfment</a:t>
            </a:r>
            <a:endParaRPr lang="en-US" dirty="0"/>
          </a:p>
        </p:txBody>
      </p:sp>
      <p:cxnSp>
        <p:nvCxnSpPr>
          <p:cNvPr id="53" name="Egyenes összekötő nyíllal 63"/>
          <p:cNvCxnSpPr/>
          <p:nvPr/>
        </p:nvCxnSpPr>
        <p:spPr>
          <a:xfrm>
            <a:off x="2180607" y="5148862"/>
            <a:ext cx="35876" cy="13229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68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CHC-1 and EPN-1 promote actin polymerization in response to CED-1 signaling.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0" y="6270418"/>
            <a:ext cx="9110880" cy="55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40" y="1782908"/>
            <a:ext cx="7804800" cy="32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632921"/>
            <a:ext cx="4538984" cy="57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 err="1">
                <a:latin typeface="Arial" charset="0"/>
              </a:rPr>
              <a:t>Shen</a:t>
            </a:r>
            <a:r>
              <a:rPr lang="en-GB" sz="1100" b="1" dirty="0">
                <a:latin typeface="Arial" charset="0"/>
              </a:rPr>
              <a:t> Q et al. Development 2013;140:3230-3243</a:t>
            </a:r>
          </a:p>
        </p:txBody>
      </p:sp>
    </p:spTree>
    <p:extLst>
      <p:ext uri="{BB962C8B-B14F-4D97-AF65-F5344CB8AC3E}">
        <p14:creationId xmlns:p14="http://schemas.microsoft.com/office/powerpoint/2010/main" xmlns="" val="3808158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zövegdoboz 2"/>
          <p:cNvSpPr txBox="1">
            <a:spLocks noChangeArrowheads="1"/>
          </p:cNvSpPr>
          <p:nvPr/>
        </p:nvSpPr>
        <p:spPr bwMode="auto">
          <a:xfrm>
            <a:off x="1465527" y="260350"/>
            <a:ext cx="6048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3200" dirty="0" smtClean="0">
                <a:latin typeface="Calibri" charset="0"/>
              </a:rPr>
              <a:t>Potential significance of the work...</a:t>
            </a:r>
            <a:endParaRPr lang="hu-HU" sz="3200" dirty="0">
              <a:latin typeface="Calibri" charset="0"/>
            </a:endParaRPr>
          </a:p>
        </p:txBody>
      </p:sp>
      <p:grpSp>
        <p:nvGrpSpPr>
          <p:cNvPr id="2" name="Csoportba foglalás 19"/>
          <p:cNvGrpSpPr>
            <a:grpSpLocks/>
          </p:cNvGrpSpPr>
          <p:nvPr/>
        </p:nvGrpSpPr>
        <p:grpSpPr bwMode="auto">
          <a:xfrm>
            <a:off x="-21463" y="1930513"/>
            <a:ext cx="9030031" cy="1844595"/>
            <a:chOff x="683568" y="1268760"/>
            <a:chExt cx="8145046" cy="1130269"/>
          </a:xfrm>
        </p:grpSpPr>
        <p:sp>
          <p:nvSpPr>
            <p:cNvPr id="13322" name="Szövegdoboz 3"/>
            <p:cNvSpPr txBox="1">
              <a:spLocks noChangeArrowheads="1"/>
            </p:cNvSpPr>
            <p:nvPr/>
          </p:nvSpPr>
          <p:spPr bwMode="auto">
            <a:xfrm>
              <a:off x="683568" y="1268760"/>
              <a:ext cx="1872208" cy="645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dirty="0" smtClean="0">
                  <a:latin typeface="Calibri" charset="0"/>
                </a:rPr>
                <a:t>NDPK’s function is impaired</a:t>
              </a:r>
              <a:endParaRPr lang="hu-HU" dirty="0">
                <a:latin typeface="Calibri" charset="0"/>
              </a:endParaRPr>
            </a:p>
          </p:txBody>
        </p:sp>
        <p:sp>
          <p:nvSpPr>
            <p:cNvPr id="13323" name="Téglalap 4"/>
            <p:cNvSpPr>
              <a:spLocks noChangeArrowheads="1"/>
            </p:cNvSpPr>
            <p:nvPr/>
          </p:nvSpPr>
          <p:spPr bwMode="auto">
            <a:xfrm>
              <a:off x="2967292" y="1268760"/>
              <a:ext cx="3814090" cy="3689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hu-HU" dirty="0" smtClean="0">
                  <a:latin typeface="Calibri" charset="0"/>
                  <a:sym typeface="Wingdings" charset="0"/>
                </a:rPr>
                <a:t>Accumulation of apoptotic cell corpses</a:t>
              </a:r>
              <a:endParaRPr lang="hu-HU" dirty="0">
                <a:latin typeface="Calibri" charset="0"/>
              </a:endParaRPr>
            </a:p>
          </p:txBody>
        </p:sp>
        <p:sp>
          <p:nvSpPr>
            <p:cNvPr id="13324" name="Téglalap 5"/>
            <p:cNvSpPr>
              <a:spLocks noChangeArrowheads="1"/>
            </p:cNvSpPr>
            <p:nvPr/>
          </p:nvSpPr>
          <p:spPr bwMode="auto">
            <a:xfrm>
              <a:off x="7380708" y="1277584"/>
              <a:ext cx="1447906" cy="368926"/>
            </a:xfrm>
            <a:prstGeom prst="rect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hu-HU" dirty="0" smtClean="0">
                  <a:latin typeface="Calibri" charset="0"/>
                </a:rPr>
                <a:t>Inflammation</a:t>
              </a:r>
              <a:endParaRPr lang="hu-HU" dirty="0">
                <a:latin typeface="Calibri" charset="0"/>
              </a:endParaRPr>
            </a:p>
          </p:txBody>
        </p:sp>
        <p:sp>
          <p:nvSpPr>
            <p:cNvPr id="13325" name="Téglalap 6"/>
            <p:cNvSpPr>
              <a:spLocks noChangeArrowheads="1"/>
            </p:cNvSpPr>
            <p:nvPr/>
          </p:nvSpPr>
          <p:spPr bwMode="auto">
            <a:xfrm>
              <a:off x="6084168" y="2060848"/>
              <a:ext cx="2622287" cy="338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 smtClean="0">
                  <a:latin typeface="Calibri" charset="0"/>
                </a:rPr>
                <a:t>J. Martinez et al., </a:t>
              </a:r>
              <a:r>
                <a:rPr lang="hu-HU" sz="1600" dirty="0">
                  <a:latin typeface="Calibri" charset="0"/>
                </a:rPr>
                <a:t>PNAS, 2011</a:t>
              </a:r>
            </a:p>
          </p:txBody>
        </p:sp>
        <p:cxnSp>
          <p:nvCxnSpPr>
            <p:cNvPr id="14" name="Egyenes összekötő nyíllal 13"/>
            <p:cNvCxnSpPr>
              <a:endCxn id="13323" idx="1"/>
            </p:cNvCxnSpPr>
            <p:nvPr/>
          </p:nvCxnSpPr>
          <p:spPr>
            <a:xfrm>
              <a:off x="2628370" y="1453223"/>
              <a:ext cx="33892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nyíllal 15"/>
            <p:cNvCxnSpPr>
              <a:stCxn id="13323" idx="3"/>
            </p:cNvCxnSpPr>
            <p:nvPr/>
          </p:nvCxnSpPr>
          <p:spPr>
            <a:xfrm>
              <a:off x="6781382" y="1453223"/>
              <a:ext cx="599326" cy="1352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Csoportba foglalás 14"/>
          <p:cNvGrpSpPr>
            <a:grpSpLocks/>
          </p:cNvGrpSpPr>
          <p:nvPr/>
        </p:nvGrpSpPr>
        <p:grpSpPr bwMode="auto">
          <a:xfrm>
            <a:off x="113969" y="4297951"/>
            <a:ext cx="8940195" cy="909432"/>
            <a:chOff x="755650" y="3789363"/>
            <a:chExt cx="8371163" cy="770246"/>
          </a:xfrm>
        </p:grpSpPr>
        <p:sp>
          <p:nvSpPr>
            <p:cNvPr id="13318" name="Téglalap 8"/>
            <p:cNvSpPr>
              <a:spLocks noChangeArrowheads="1"/>
            </p:cNvSpPr>
            <p:nvPr/>
          </p:nvSpPr>
          <p:spPr bwMode="auto">
            <a:xfrm>
              <a:off x="3995738" y="3789363"/>
              <a:ext cx="2885192" cy="369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hu-HU" dirty="0" smtClean="0">
                  <a:latin typeface="Calibri" charset="0"/>
                  <a:sym typeface="Wingdings" charset="0"/>
                </a:rPr>
                <a:t>Leads to tumour progression </a:t>
              </a:r>
              <a:endParaRPr lang="hu-HU" dirty="0">
                <a:latin typeface="Calibri" charset="0"/>
              </a:endParaRPr>
            </a:p>
          </p:txBody>
        </p:sp>
        <p:sp>
          <p:nvSpPr>
            <p:cNvPr id="13319" name="Téglalap 9"/>
            <p:cNvSpPr>
              <a:spLocks noChangeArrowheads="1"/>
            </p:cNvSpPr>
            <p:nvPr/>
          </p:nvSpPr>
          <p:spPr bwMode="auto">
            <a:xfrm>
              <a:off x="5724128" y="4221088"/>
              <a:ext cx="3402685" cy="33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Calibri" charset="0"/>
                  <a:sym typeface="Wingdings" charset="0"/>
                </a:rPr>
                <a:t>Hanahan D </a:t>
              </a:r>
              <a:r>
                <a:rPr lang="hu-HU" sz="1600" dirty="0" smtClean="0">
                  <a:latin typeface="Calibri" charset="0"/>
                  <a:sym typeface="Wingdings" charset="0"/>
                </a:rPr>
                <a:t>and </a:t>
              </a:r>
              <a:r>
                <a:rPr lang="hu-HU" sz="1600" dirty="0">
                  <a:latin typeface="Calibri" charset="0"/>
                  <a:sym typeface="Wingdings" charset="0"/>
                </a:rPr>
                <a:t>Weinberg R, Cell, 2011</a:t>
              </a:r>
              <a:endParaRPr lang="hu-HU" sz="1600" dirty="0">
                <a:latin typeface="Calibri" charset="0"/>
              </a:endParaRP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>
              <a:off x="2375863" y="4005242"/>
              <a:ext cx="144007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1" name="Téglalap 20"/>
            <p:cNvSpPr>
              <a:spLocks noChangeArrowheads="1"/>
            </p:cNvSpPr>
            <p:nvPr/>
          </p:nvSpPr>
          <p:spPr bwMode="auto">
            <a:xfrm>
              <a:off x="755650" y="3789363"/>
              <a:ext cx="1448030" cy="369297"/>
            </a:xfrm>
            <a:prstGeom prst="rect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hu-HU" dirty="0" smtClean="0">
                  <a:latin typeface="Calibri" charset="0"/>
                </a:rPr>
                <a:t>Inflammation</a:t>
              </a:r>
              <a:endParaRPr lang="hu-HU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9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62981"/>
            <a:ext cx="9345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C. </a:t>
            </a:r>
            <a:r>
              <a:rPr lang="en-US" sz="2800" b="1" i="1" dirty="0" err="1">
                <a:solidFill>
                  <a:srgbClr val="FF0000"/>
                </a:solidFill>
              </a:rPr>
              <a:t>e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legans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as a tractable model system to investigate NDPK’s function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8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8105539"/>
              </p:ext>
            </p:extLst>
          </p:nvPr>
        </p:nvGraphicFramePr>
        <p:xfrm>
          <a:off x="1912675" y="1048101"/>
          <a:ext cx="5710591" cy="534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églalap 5"/>
          <p:cNvSpPr>
            <a:spLocks noChangeArrowheads="1"/>
          </p:cNvSpPr>
          <p:nvPr/>
        </p:nvSpPr>
        <p:spPr bwMode="auto">
          <a:xfrm>
            <a:off x="6255391" y="6396335"/>
            <a:ext cx="288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b="1" dirty="0">
                <a:latin typeface="+mn-lt"/>
                <a:ea typeface="+mn-ea"/>
              </a:rPr>
              <a:t>Maja </a:t>
            </a:r>
            <a:r>
              <a:rPr lang="hu-HU" sz="2400" b="1" dirty="0" err="1">
                <a:latin typeface="+mn-lt"/>
                <a:ea typeface="+mn-ea"/>
              </a:rPr>
              <a:t>Herak</a:t>
            </a:r>
            <a:r>
              <a:rPr lang="hu-HU" sz="2400" b="1" dirty="0">
                <a:latin typeface="+mn-lt"/>
                <a:ea typeface="+mn-ea"/>
              </a:rPr>
              <a:t> </a:t>
            </a:r>
            <a:r>
              <a:rPr lang="hu-HU" sz="2400" b="1" dirty="0" err="1">
                <a:latin typeface="+mn-lt"/>
                <a:ea typeface="+mn-ea"/>
              </a:rPr>
              <a:t>Bosnar</a:t>
            </a:r>
            <a:endParaRPr lang="hu-HU" sz="2400" b="1" dirty="0">
              <a:latin typeface="+mn-lt"/>
              <a:ea typeface="+mn-ea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5083931" y="5760152"/>
            <a:ext cx="7921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" y="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Overexpression of NDK-1 inhibited the migratory potential of MDA-</a:t>
            </a:r>
            <a:r>
              <a:rPr lang="hu-HU" sz="2800" b="1" dirty="0" smtClean="0">
                <a:solidFill>
                  <a:srgbClr val="FF0000"/>
                </a:solidFill>
              </a:rPr>
              <a:t>MB231T </a:t>
            </a:r>
            <a:r>
              <a:rPr lang="hu-HU" sz="2800" b="1" dirty="0">
                <a:solidFill>
                  <a:srgbClr val="FF0000"/>
                </a:solidFill>
              </a:rPr>
              <a:t>cells similar to Nm23-H1/2</a:t>
            </a:r>
            <a:r>
              <a:rPr lang="hu-HU" sz="2800" b="1" dirty="0" smtClean="0">
                <a:solidFill>
                  <a:srgbClr val="FF0000"/>
                </a:solidFill>
              </a:rPr>
              <a:t>!</a:t>
            </a:r>
            <a:endParaRPr lang="hu-HU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4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30225"/>
            <a:ext cx="823277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059832" y="188640"/>
            <a:ext cx="32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2000-2011: 4 </a:t>
            </a:r>
            <a:r>
              <a:rPr lang="hu-HU" b="1" dirty="0" err="1" smtClean="0"/>
              <a:t>new</a:t>
            </a:r>
            <a:r>
              <a:rPr lang="hu-HU" b="1" dirty="0" smtClean="0"/>
              <a:t> </a:t>
            </a:r>
            <a:r>
              <a:rPr lang="hu-HU" b="1" dirty="0" err="1" smtClean="0"/>
              <a:t>characteristics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620688"/>
            <a:ext cx="6435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1. Az energiaháztartás újraprogramozása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1556792"/>
            <a:ext cx="8316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tumor sejtek metabolizmusa: „aerobic </a:t>
            </a:r>
            <a:r>
              <a:rPr lang="hu-HU" sz="2000" b="1" dirty="0" err="1" smtClean="0"/>
              <a:t>glycolysis</a:t>
            </a:r>
            <a:r>
              <a:rPr lang="hu-HU" sz="2000" b="1" dirty="0" smtClean="0"/>
              <a:t>” -  </a:t>
            </a:r>
            <a:r>
              <a:rPr lang="hu-HU" sz="2000" b="1" dirty="0" err="1" smtClean="0"/>
              <a:t>Warburg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effect</a:t>
            </a:r>
            <a:endParaRPr lang="hu-HU" dirty="0" smtClean="0"/>
          </a:p>
          <a:p>
            <a:endParaRPr lang="hu-HU" sz="2000" b="1" dirty="0"/>
          </a:p>
          <a:p>
            <a:r>
              <a:rPr lang="hu-HU" sz="2000" dirty="0" err="1" smtClean="0"/>
              <a:t>-Otto</a:t>
            </a:r>
            <a:r>
              <a:rPr lang="hu-HU" sz="2000" dirty="0" smtClean="0"/>
              <a:t> </a:t>
            </a:r>
            <a:r>
              <a:rPr lang="hu-HU" sz="2000" dirty="0" err="1" smtClean="0"/>
              <a:t>Warburg</a:t>
            </a:r>
            <a:r>
              <a:rPr lang="hu-HU" sz="2000" dirty="0" smtClean="0"/>
              <a:t> megfigyelése (1930, 1956): a rákos sejtek oxigén jelenlétében is nagyrészt </a:t>
            </a:r>
            <a:r>
              <a:rPr lang="hu-HU" sz="2000" dirty="0" err="1" smtClean="0"/>
              <a:t>glükolízist</a:t>
            </a:r>
            <a:r>
              <a:rPr lang="hu-HU" sz="2000" dirty="0" smtClean="0"/>
              <a:t> folytatnak oxidatív </a:t>
            </a:r>
            <a:r>
              <a:rPr lang="hu-HU" sz="2000" dirty="0" err="1" smtClean="0"/>
              <a:t>foszforiláció</a:t>
            </a:r>
            <a:r>
              <a:rPr lang="hu-HU" sz="2000" dirty="0" smtClean="0"/>
              <a:t> helyett.</a:t>
            </a:r>
          </a:p>
          <a:p>
            <a:r>
              <a:rPr lang="hu-HU" sz="2000" dirty="0" err="1" smtClean="0"/>
              <a:t>-Így</a:t>
            </a:r>
            <a:r>
              <a:rPr lang="hu-HU" sz="2000" dirty="0" smtClean="0"/>
              <a:t> viszont ATP-termelésük kb. 18X kevésbé hatékony egy egészséges sejthez viszonyítva.  Hogyan kompenzálják ezt?</a:t>
            </a:r>
          </a:p>
          <a:p>
            <a:pPr>
              <a:buFontTx/>
              <a:buChar char="-"/>
            </a:pPr>
            <a:r>
              <a:rPr lang="hu-HU" sz="2000" dirty="0" smtClean="0"/>
              <a:t>A GLUT1 glükóz </a:t>
            </a:r>
            <a:r>
              <a:rPr lang="hu-HU" sz="2000" dirty="0" err="1" smtClean="0"/>
              <a:t>transzporter</a:t>
            </a:r>
            <a:r>
              <a:rPr lang="hu-HU" sz="2000" dirty="0" smtClean="0"/>
              <a:t> </a:t>
            </a:r>
            <a:r>
              <a:rPr lang="hu-HU" sz="2000" dirty="0" err="1" smtClean="0"/>
              <a:t>expresszióját</a:t>
            </a:r>
            <a:r>
              <a:rPr lang="hu-HU" sz="2000" dirty="0" smtClean="0"/>
              <a:t> fokozzák (így a </a:t>
            </a:r>
            <a:r>
              <a:rPr lang="hu-HU" sz="2000" dirty="0" err="1" smtClean="0"/>
              <a:t>tumorsejtek</a:t>
            </a:r>
            <a:r>
              <a:rPr lang="hu-HU" sz="2000" dirty="0" smtClean="0"/>
              <a:t> glükóz jelentősen nő-ezt ki is mutatták)</a:t>
            </a:r>
          </a:p>
          <a:p>
            <a:pPr>
              <a:buFontTx/>
              <a:buChar char="-"/>
            </a:pPr>
            <a:r>
              <a:rPr lang="hu-HU" sz="2000" dirty="0" err="1" smtClean="0"/>
              <a:t>Onkogén</a:t>
            </a:r>
            <a:r>
              <a:rPr lang="hu-HU" sz="2000" dirty="0" smtClean="0"/>
              <a:t> aktiváció ill. </a:t>
            </a:r>
            <a:r>
              <a:rPr lang="hu-HU" sz="2000" dirty="0" err="1" smtClean="0"/>
              <a:t>tumorszuppresszorok</a:t>
            </a:r>
            <a:r>
              <a:rPr lang="hu-HU" sz="2000" dirty="0" smtClean="0"/>
              <a:t> kiesése(pl. TP53) fokozza a glükóz hasznosítást (pl. </a:t>
            </a:r>
            <a:r>
              <a:rPr lang="hu-HU" sz="2000" dirty="0" err="1" smtClean="0"/>
              <a:t>Ras</a:t>
            </a:r>
            <a:r>
              <a:rPr lang="hu-HU" sz="2000" dirty="0" smtClean="0"/>
              <a:t> </a:t>
            </a:r>
            <a:r>
              <a:rPr lang="hu-HU" sz="2000" dirty="0" err="1" smtClean="0"/>
              <a:t>onkoprotein</a:t>
            </a:r>
            <a:r>
              <a:rPr lang="hu-HU" sz="2000" dirty="0" smtClean="0"/>
              <a:t> magas </a:t>
            </a:r>
            <a:r>
              <a:rPr lang="hu-HU" sz="2000" dirty="0" err="1" smtClean="0"/>
              <a:t>szintje-HIF</a:t>
            </a:r>
            <a:r>
              <a:rPr lang="hu-HU" sz="2000" dirty="0" smtClean="0"/>
              <a:t> (</a:t>
            </a:r>
            <a:r>
              <a:rPr lang="hu-HU" sz="2000" dirty="0" err="1" smtClean="0"/>
              <a:t>hypoxia-induced</a:t>
            </a:r>
            <a:r>
              <a:rPr lang="hu-HU" sz="2000" dirty="0" smtClean="0"/>
              <a:t> </a:t>
            </a:r>
            <a:r>
              <a:rPr lang="hu-HU" sz="2000" dirty="0" err="1" smtClean="0"/>
              <a:t>factor</a:t>
            </a:r>
            <a:r>
              <a:rPr lang="hu-HU" sz="2000" dirty="0" smtClean="0"/>
              <a:t>) aktivációhoz, majd fokozott </a:t>
            </a:r>
            <a:r>
              <a:rPr lang="hu-HU" sz="2000" dirty="0" err="1" smtClean="0"/>
              <a:t>glükolízishez</a:t>
            </a:r>
            <a:r>
              <a:rPr lang="hu-HU" sz="2000" dirty="0" smtClean="0"/>
              <a:t> vezet).</a:t>
            </a:r>
          </a:p>
          <a:p>
            <a:pPr>
              <a:buFontTx/>
              <a:buChar char="-"/>
            </a:pPr>
            <a:r>
              <a:rPr lang="hu-HU" sz="2000" dirty="0" err="1" smtClean="0"/>
              <a:t>Tumorsejtek</a:t>
            </a:r>
            <a:r>
              <a:rPr lang="hu-HU" sz="2000" dirty="0" smtClean="0"/>
              <a:t> két </a:t>
            </a:r>
            <a:r>
              <a:rPr lang="hu-HU" sz="2000" dirty="0" err="1" smtClean="0"/>
              <a:t>szubpopulációját</a:t>
            </a:r>
            <a:r>
              <a:rPr lang="hu-HU" sz="2000" dirty="0" smtClean="0"/>
              <a:t> is megfigyelték:</a:t>
            </a:r>
          </a:p>
          <a:p>
            <a:r>
              <a:rPr lang="hu-HU" sz="2000" dirty="0" smtClean="0"/>
              <a:t>1. Az előbbi </a:t>
            </a:r>
            <a:r>
              <a:rPr lang="hu-HU" sz="2000" dirty="0" err="1" smtClean="0"/>
              <a:t>glükóz-dependensek</a:t>
            </a:r>
            <a:r>
              <a:rPr lang="hu-HU" sz="2000" dirty="0" smtClean="0"/>
              <a:t>, amelyek glükózt hasznosítanak és </a:t>
            </a:r>
            <a:r>
              <a:rPr lang="hu-HU" sz="2000" dirty="0" err="1" smtClean="0"/>
              <a:t>laktátot</a:t>
            </a:r>
            <a:r>
              <a:rPr lang="hu-HU" sz="2000" dirty="0" smtClean="0"/>
              <a:t> </a:t>
            </a:r>
            <a:r>
              <a:rPr lang="hu-HU" sz="2000" dirty="0" err="1" smtClean="0"/>
              <a:t>szekretálnak</a:t>
            </a:r>
            <a:r>
              <a:rPr lang="hu-HU" sz="2000" dirty="0" smtClean="0"/>
              <a:t>. 2. „szomszédjaik” (jobb oxigénellátással bírók) a </a:t>
            </a:r>
            <a:r>
              <a:rPr lang="hu-HU" sz="2000" dirty="0" err="1" smtClean="0"/>
              <a:t>laktátot</a:t>
            </a:r>
            <a:r>
              <a:rPr lang="hu-HU" sz="2000" dirty="0" smtClean="0"/>
              <a:t> hasznosítják a citromsav ciklusban.</a:t>
            </a:r>
          </a:p>
          <a:p>
            <a:r>
              <a:rPr lang="hu-HU" sz="2000" dirty="0" smtClean="0"/>
              <a:t>  </a:t>
            </a:r>
          </a:p>
          <a:p>
            <a:r>
              <a:rPr lang="hu-HU" sz="2000" b="1" dirty="0" smtClean="0"/>
              <a:t> </a:t>
            </a:r>
          </a:p>
          <a:p>
            <a:endParaRPr lang="hu-HU" sz="2000" b="1" dirty="0"/>
          </a:p>
          <a:p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548680"/>
            <a:ext cx="4992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2. Mutáció és genom instabilitás</a:t>
            </a:r>
          </a:p>
          <a:p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98884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Tumor </a:t>
            </a:r>
            <a:r>
              <a:rPr lang="hu-HU" dirty="0" err="1" smtClean="0"/>
              <a:t>szuppresszor</a:t>
            </a:r>
            <a:r>
              <a:rPr lang="hu-HU" dirty="0" smtClean="0"/>
              <a:t> gének inaktiválása (</a:t>
            </a:r>
            <a:r>
              <a:rPr lang="hu-HU" dirty="0" err="1" smtClean="0"/>
              <a:t>epi-genetikai</a:t>
            </a:r>
            <a:r>
              <a:rPr lang="hu-HU" dirty="0" smtClean="0"/>
              <a:t> mechanizmusok is)</a:t>
            </a:r>
          </a:p>
          <a:p>
            <a:pPr>
              <a:buFontTx/>
              <a:buChar char="-"/>
            </a:pPr>
            <a:r>
              <a:rPr lang="hu-HU" dirty="0" smtClean="0"/>
              <a:t> A tumor sejtekben a mutációs ráta fokozódik, amely magyarázható a genom stabilitás fenntartásában szerepet játszó gének funkcióvesztésével: </a:t>
            </a:r>
          </a:p>
          <a:p>
            <a:pPr>
              <a:buFontTx/>
              <a:buChar char="-"/>
            </a:pPr>
            <a:r>
              <a:rPr lang="hu-HU" dirty="0" smtClean="0"/>
              <a:t>1. </a:t>
            </a:r>
            <a:r>
              <a:rPr lang="hu-HU" dirty="0" err="1" smtClean="0"/>
              <a:t>genome</a:t>
            </a:r>
            <a:r>
              <a:rPr lang="hu-HU" dirty="0" smtClean="0"/>
              <a:t> </a:t>
            </a:r>
            <a:r>
              <a:rPr lang="hu-HU" dirty="0" err="1" smtClean="0"/>
              <a:t>surveillance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(pl.: TP53)</a:t>
            </a:r>
          </a:p>
          <a:p>
            <a:pPr>
              <a:buFontTx/>
              <a:buChar char="-"/>
            </a:pPr>
            <a:r>
              <a:rPr lang="hu-HU" dirty="0" smtClean="0"/>
              <a:t>2. „</a:t>
            </a:r>
            <a:r>
              <a:rPr lang="hu-HU" dirty="0" err="1" smtClean="0"/>
              <a:t>caretakers</a:t>
            </a:r>
            <a:r>
              <a:rPr lang="hu-HU" dirty="0" smtClean="0"/>
              <a:t>”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genome</a:t>
            </a:r>
            <a:r>
              <a:rPr lang="hu-HU" dirty="0" smtClean="0"/>
              <a:t>: </a:t>
            </a:r>
            <a:r>
              <a:rPr lang="hu-HU" dirty="0" err="1" smtClean="0"/>
              <a:t>DNA-maintenance</a:t>
            </a:r>
            <a:r>
              <a:rPr lang="hu-HU" dirty="0" smtClean="0"/>
              <a:t> </a:t>
            </a:r>
            <a:r>
              <a:rPr lang="hu-HU" dirty="0" err="1" smtClean="0"/>
              <a:t>machinery</a:t>
            </a:r>
            <a:r>
              <a:rPr lang="hu-HU" dirty="0" smtClean="0"/>
              <a:t>: </a:t>
            </a:r>
          </a:p>
          <a:p>
            <a:r>
              <a:rPr lang="hu-HU" dirty="0" err="1" smtClean="0"/>
              <a:t>Detecting</a:t>
            </a:r>
            <a:r>
              <a:rPr lang="hu-HU" dirty="0" smtClean="0"/>
              <a:t> DNA </a:t>
            </a:r>
            <a:r>
              <a:rPr lang="hu-HU" dirty="0" err="1" smtClean="0"/>
              <a:t>damage</a:t>
            </a:r>
            <a:r>
              <a:rPr lang="hu-HU" dirty="0" smtClean="0"/>
              <a:t> and </a:t>
            </a:r>
            <a:r>
              <a:rPr lang="hu-HU" dirty="0" err="1" smtClean="0"/>
              <a:t>activating</a:t>
            </a:r>
            <a:r>
              <a:rPr lang="hu-HU" dirty="0" smtClean="0"/>
              <a:t> </a:t>
            </a:r>
            <a:r>
              <a:rPr lang="hu-HU" dirty="0" err="1" smtClean="0"/>
              <a:t>repair</a:t>
            </a:r>
            <a:r>
              <a:rPr lang="hu-HU" dirty="0" smtClean="0"/>
              <a:t> </a:t>
            </a:r>
            <a:r>
              <a:rPr lang="hu-HU" dirty="0" err="1" smtClean="0"/>
              <a:t>machinery</a:t>
            </a:r>
            <a:r>
              <a:rPr lang="hu-HU" dirty="0" smtClean="0"/>
              <a:t>; </a:t>
            </a:r>
            <a:r>
              <a:rPr lang="hu-HU" dirty="0" err="1" smtClean="0"/>
              <a:t>repair</a:t>
            </a:r>
            <a:r>
              <a:rPr lang="hu-HU" dirty="0" smtClean="0"/>
              <a:t> </a:t>
            </a:r>
            <a:r>
              <a:rPr lang="hu-HU" dirty="0" err="1" smtClean="0"/>
              <a:t>machinery</a:t>
            </a:r>
            <a:r>
              <a:rPr lang="hu-HU" dirty="0" smtClean="0"/>
              <a:t> </a:t>
            </a:r>
            <a:r>
              <a:rPr lang="hu-HU" dirty="0" err="1" smtClean="0"/>
              <a:t>itself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- </a:t>
            </a:r>
            <a:r>
              <a:rPr lang="hu-HU" dirty="0" err="1" smtClean="0"/>
              <a:t>Telomerek</a:t>
            </a:r>
            <a:r>
              <a:rPr lang="hu-HU" dirty="0" smtClean="0"/>
              <a:t> elvesztése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88640"/>
            <a:ext cx="624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3. </a:t>
            </a:r>
            <a:r>
              <a:rPr lang="hu-HU" sz="2800" b="1" dirty="0" err="1" smtClean="0"/>
              <a:t>Tumorprogressziót</a:t>
            </a:r>
            <a:r>
              <a:rPr lang="hu-HU" sz="2800" b="1" dirty="0" smtClean="0"/>
              <a:t> elősegítő gyulladás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692696"/>
            <a:ext cx="8748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-Patológusok</a:t>
            </a:r>
            <a:r>
              <a:rPr lang="hu-HU" dirty="0" smtClean="0"/>
              <a:t> régen felismerték, hogy a tumorokba a veleszületett és az adaptív immunrendszer sejtjei is </a:t>
            </a:r>
            <a:r>
              <a:rPr lang="hu-HU" dirty="0" err="1" smtClean="0"/>
              <a:t>infiltrálódnak</a:t>
            </a:r>
            <a:r>
              <a:rPr lang="hu-HU" dirty="0" smtClean="0"/>
              <a:t>, és gyulladáshoz hasonló körülményeket tükröznek.</a:t>
            </a:r>
          </a:p>
          <a:p>
            <a:r>
              <a:rPr lang="hu-HU" dirty="0" err="1" smtClean="0"/>
              <a:t>-Eredetileg</a:t>
            </a:r>
            <a:r>
              <a:rPr lang="hu-HU" dirty="0" smtClean="0"/>
              <a:t> az immunrendszer tumor eltávolítására szolgáló próbálkozásának gondolták jelenlétüket.</a:t>
            </a:r>
          </a:p>
          <a:p>
            <a:r>
              <a:rPr lang="hu-HU" dirty="0" err="1" smtClean="0"/>
              <a:t>-Ma</a:t>
            </a:r>
            <a:r>
              <a:rPr lang="hu-HU" dirty="0" smtClean="0"/>
              <a:t> már ismert, hogy a tumor-asszociált  gyulladási válasz – paradox módon - a </a:t>
            </a:r>
            <a:r>
              <a:rPr lang="hu-HU" dirty="0" err="1" smtClean="0"/>
              <a:t>tumorprogressziót</a:t>
            </a:r>
            <a:r>
              <a:rPr lang="hu-HU" dirty="0" smtClean="0"/>
              <a:t> segíti. Elsősorban a veleszületett immunrendszer sejtjei juttatnak növekedési faktorokat, sejthalált gátló túlélési  faktorokat, érképzést segítő és </a:t>
            </a:r>
            <a:r>
              <a:rPr lang="hu-HU" dirty="0" err="1" smtClean="0"/>
              <a:t>extracelluláris</a:t>
            </a:r>
            <a:r>
              <a:rPr lang="hu-HU" dirty="0" smtClean="0"/>
              <a:t> mátrixot módosító (inváziót , </a:t>
            </a:r>
            <a:r>
              <a:rPr lang="hu-HU" dirty="0" err="1" smtClean="0"/>
              <a:t>metasztázist</a:t>
            </a:r>
            <a:r>
              <a:rPr lang="hu-HU" dirty="0" smtClean="0"/>
              <a:t> is segítő) molekulákat, szignálokat a tumor mikrokörnyezetébe.</a:t>
            </a:r>
          </a:p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3429000"/>
            <a:ext cx="7014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4. Az immunrendszer támadásának elkerülése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5" y="4221088"/>
            <a:ext cx="8676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-Defficiens</a:t>
            </a:r>
            <a:r>
              <a:rPr lang="hu-HU" dirty="0" smtClean="0"/>
              <a:t> CD8</a:t>
            </a:r>
            <a:r>
              <a:rPr lang="hu-HU" baseline="30000" dirty="0" smtClean="0"/>
              <a:t>+</a:t>
            </a:r>
            <a:r>
              <a:rPr lang="hu-HU" dirty="0" smtClean="0"/>
              <a:t> CTL vagy </a:t>
            </a:r>
            <a:r>
              <a:rPr lang="hu-HU" dirty="0" err="1" smtClean="0"/>
              <a:t>defficiens</a:t>
            </a:r>
            <a:r>
              <a:rPr lang="hu-HU" dirty="0" smtClean="0"/>
              <a:t> CD4</a:t>
            </a:r>
            <a:r>
              <a:rPr lang="hu-HU" baseline="30000" dirty="0" smtClean="0"/>
              <a:t>+ </a:t>
            </a:r>
            <a:r>
              <a:rPr lang="hu-HU" dirty="0" smtClean="0"/>
              <a:t>Th1 sejtekkel vagy NK sejtekkel rendelkező egértörzsekben fokozott a </a:t>
            </a:r>
            <a:r>
              <a:rPr lang="hu-HU" dirty="0" err="1" smtClean="0"/>
              <a:t>tumorképződés</a:t>
            </a:r>
            <a:r>
              <a:rPr lang="hu-HU" dirty="0"/>
              <a:t> </a:t>
            </a:r>
            <a:r>
              <a:rPr lang="hu-HU" dirty="0" smtClean="0"/>
              <a:t>(kombinált </a:t>
            </a:r>
            <a:r>
              <a:rPr lang="hu-HU" dirty="0" err="1" smtClean="0"/>
              <a:t>immunodeficiencia</a:t>
            </a:r>
            <a:r>
              <a:rPr lang="hu-HU" dirty="0" smtClean="0"/>
              <a:t>, T és NK sejtek funkciójában együttesen: még több tumor képződik).</a:t>
            </a:r>
          </a:p>
          <a:p>
            <a:r>
              <a:rPr lang="hu-HU" dirty="0" err="1" smtClean="0"/>
              <a:t>-Vastagbél-</a:t>
            </a:r>
            <a:r>
              <a:rPr lang="hu-HU" dirty="0" smtClean="0"/>
              <a:t> és petefészekrák: ha van CTL és </a:t>
            </a:r>
            <a:r>
              <a:rPr lang="hu-HU" dirty="0" err="1" smtClean="0"/>
              <a:t>NK-infiltráció</a:t>
            </a:r>
            <a:r>
              <a:rPr lang="hu-HU" dirty="0" smtClean="0"/>
              <a:t> – jobb prognózis</a:t>
            </a:r>
          </a:p>
          <a:p>
            <a:r>
              <a:rPr lang="hu-HU" dirty="0" err="1" smtClean="0"/>
              <a:t>-Transzplantáció</a:t>
            </a:r>
            <a:r>
              <a:rPr lang="hu-HU" dirty="0" smtClean="0"/>
              <a:t> utáni </a:t>
            </a:r>
            <a:r>
              <a:rPr lang="hu-HU" dirty="0" err="1"/>
              <a:t>i</a:t>
            </a:r>
            <a:r>
              <a:rPr lang="hu-HU" dirty="0" err="1" smtClean="0"/>
              <a:t>mmunszuppresszív</a:t>
            </a:r>
            <a:r>
              <a:rPr lang="hu-HU" dirty="0" smtClean="0"/>
              <a:t> kezelés után donor-eredetű tumor képződés, bár a donor </a:t>
            </a:r>
            <a:r>
              <a:rPr lang="hu-HU" dirty="0" err="1" smtClean="0"/>
              <a:t>tumormentes</a:t>
            </a:r>
            <a:r>
              <a:rPr lang="hu-HU" dirty="0" smtClean="0"/>
              <a:t> volt – tehát a donorban erős </a:t>
            </a:r>
            <a:r>
              <a:rPr lang="hu-HU" dirty="0" err="1" smtClean="0"/>
              <a:t>tumorimmunitás</a:t>
            </a:r>
            <a:r>
              <a:rPr lang="hu-HU" dirty="0" smtClean="0"/>
              <a:t> volt jelen (</a:t>
            </a:r>
            <a:r>
              <a:rPr lang="hu-HU" dirty="0" err="1" smtClean="0"/>
              <a:t>dormancia</a:t>
            </a:r>
            <a:r>
              <a:rPr lang="hu-HU" dirty="0" smtClean="0"/>
              <a:t> állapota állhatott fenn).</a:t>
            </a:r>
          </a:p>
          <a:p>
            <a:r>
              <a:rPr lang="hu-HU" dirty="0" smtClean="0"/>
              <a:t>Mindezek alapján: </a:t>
            </a:r>
            <a:r>
              <a:rPr lang="hu-HU" sz="2400" dirty="0" smtClean="0"/>
              <a:t>létezik erős </a:t>
            </a:r>
            <a:r>
              <a:rPr lang="hu-HU" sz="2400" dirty="0" err="1" smtClean="0"/>
              <a:t>tumorimmunitás</a:t>
            </a:r>
            <a:r>
              <a:rPr lang="hu-HU" sz="2400" dirty="0" smtClean="0"/>
              <a:t>!</a:t>
            </a:r>
          </a:p>
          <a:p>
            <a:endParaRPr lang="hu-HU" dirty="0" smtClean="0"/>
          </a:p>
          <a:p>
            <a:r>
              <a:rPr lang="hu-HU" baseline="30000" dirty="0" smtClean="0"/>
              <a:t> </a:t>
            </a:r>
            <a:endParaRPr lang="hu-HU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88640"/>
            <a:ext cx="7094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 </a:t>
            </a:r>
            <a:r>
              <a:rPr lang="hu-HU" sz="2000" b="1" dirty="0" err="1" smtClean="0"/>
              <a:t>tumorsejtek</a:t>
            </a:r>
            <a:r>
              <a:rPr lang="hu-HU" sz="2000" b="1" dirty="0" smtClean="0"/>
              <a:t> képesek visszaverni az immunrendszer támadásait</a:t>
            </a:r>
            <a:endParaRPr lang="hu-HU" sz="2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19" y="980728"/>
            <a:ext cx="8892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Az erősen </a:t>
            </a:r>
            <a:r>
              <a:rPr lang="hu-HU" dirty="0" err="1" smtClean="0"/>
              <a:t>immunogén</a:t>
            </a:r>
            <a:r>
              <a:rPr lang="hu-HU" dirty="0" smtClean="0"/>
              <a:t> (</a:t>
            </a:r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immunogenic</a:t>
            </a:r>
            <a:r>
              <a:rPr lang="hu-HU" dirty="0" smtClean="0"/>
              <a:t> </a:t>
            </a:r>
            <a:r>
              <a:rPr lang="hu-HU" dirty="0" err="1" smtClean="0"/>
              <a:t>cancer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) rákos sejtek képesek gátolni a </a:t>
            </a:r>
            <a:r>
              <a:rPr lang="hu-HU" dirty="0" err="1" smtClean="0"/>
              <a:t>tumorimmunitást</a:t>
            </a:r>
            <a:r>
              <a:rPr lang="hu-HU" dirty="0" smtClean="0"/>
              <a:t>:</a:t>
            </a:r>
          </a:p>
          <a:p>
            <a:pPr>
              <a:buFontTx/>
              <a:buChar char="-"/>
            </a:pPr>
            <a:r>
              <a:rPr lang="hu-HU" dirty="0" smtClean="0"/>
              <a:t>CTL és NK sejtek paralízise </a:t>
            </a:r>
            <a:r>
              <a:rPr lang="hu-HU" dirty="0" err="1" smtClean="0"/>
              <a:t>TGF-béta</a:t>
            </a:r>
            <a:r>
              <a:rPr lang="hu-HU" dirty="0" smtClean="0"/>
              <a:t> és más, </a:t>
            </a:r>
            <a:r>
              <a:rPr lang="hu-HU" dirty="0" err="1" smtClean="0"/>
              <a:t>immunoszuppresszív</a:t>
            </a:r>
            <a:r>
              <a:rPr lang="hu-HU" dirty="0" smtClean="0"/>
              <a:t> faktorok termelésével.</a:t>
            </a:r>
          </a:p>
          <a:p>
            <a:pPr>
              <a:buFontTx/>
              <a:buChar char="-"/>
            </a:pPr>
            <a:r>
              <a:rPr lang="hu-HU" dirty="0" smtClean="0"/>
              <a:t>Bonyolult mechanizmusokkal a </a:t>
            </a:r>
            <a:r>
              <a:rPr lang="hu-HU" dirty="0" err="1" smtClean="0"/>
              <a:t>tumorsejtek</a:t>
            </a:r>
            <a:r>
              <a:rPr lang="hu-HU" dirty="0" smtClean="0"/>
              <a:t> gyulladásos sejttípusokat toboroznak, köztük aktív </a:t>
            </a:r>
            <a:r>
              <a:rPr lang="hu-HU" dirty="0" err="1" smtClean="0"/>
              <a:t>immunszuppresszív</a:t>
            </a:r>
            <a:r>
              <a:rPr lang="hu-HU" dirty="0" smtClean="0"/>
              <a:t> hatásúakat is, mint pl. a </a:t>
            </a:r>
            <a:r>
              <a:rPr lang="hu-HU" dirty="0" err="1" smtClean="0"/>
              <a:t>regulatory</a:t>
            </a:r>
            <a:r>
              <a:rPr lang="hu-HU" dirty="0" smtClean="0"/>
              <a:t> T sejtek (</a:t>
            </a:r>
            <a:r>
              <a:rPr lang="hu-HU" dirty="0" err="1" smtClean="0"/>
              <a:t>Tregs</a:t>
            </a:r>
            <a:r>
              <a:rPr lang="hu-HU" dirty="0" smtClean="0"/>
              <a:t>) vagy </a:t>
            </a:r>
            <a:r>
              <a:rPr lang="hu-HU" dirty="0" err="1" smtClean="0"/>
              <a:t>myeloid-eredetű</a:t>
            </a:r>
            <a:r>
              <a:rPr lang="hu-HU" dirty="0" smtClean="0"/>
              <a:t> </a:t>
            </a:r>
            <a:r>
              <a:rPr lang="hu-HU" dirty="0" err="1" smtClean="0"/>
              <a:t>szuppresszor</a:t>
            </a:r>
            <a:r>
              <a:rPr lang="hu-HU" dirty="0" smtClean="0"/>
              <a:t> sejtek (</a:t>
            </a:r>
            <a:r>
              <a:rPr lang="hu-HU" dirty="0" err="1" smtClean="0"/>
              <a:t>MDSCs</a:t>
            </a:r>
            <a:r>
              <a:rPr lang="hu-HU" dirty="0" smtClean="0"/>
              <a:t>). Mindkettő képes a </a:t>
            </a:r>
            <a:r>
              <a:rPr lang="hu-HU" dirty="0" err="1" smtClean="0"/>
              <a:t>CTL-ek</a:t>
            </a:r>
            <a:r>
              <a:rPr lang="hu-HU" dirty="0" smtClean="0"/>
              <a:t> (</a:t>
            </a:r>
            <a:r>
              <a:rPr lang="hu-HU" dirty="0" err="1" smtClean="0"/>
              <a:t>citotoxikus</a:t>
            </a:r>
            <a:r>
              <a:rPr lang="hu-HU" dirty="0" smtClean="0"/>
              <a:t> </a:t>
            </a:r>
            <a:r>
              <a:rPr lang="hu-HU" dirty="0" err="1" smtClean="0"/>
              <a:t>T-limfociták</a:t>
            </a:r>
            <a:r>
              <a:rPr lang="hu-HU" dirty="0" smtClean="0"/>
              <a:t>) </a:t>
            </a:r>
            <a:r>
              <a:rPr lang="hu-HU" dirty="0" err="1" smtClean="0"/>
              <a:t>szuppressziójára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111" y="1196752"/>
            <a:ext cx="4649889" cy="48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195736" y="188640"/>
            <a:ext cx="42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A </a:t>
            </a:r>
            <a:r>
              <a:rPr lang="hu-HU" sz="2400" b="1" dirty="0" err="1" smtClean="0"/>
              <a:t>tumorsejtek</a:t>
            </a:r>
            <a:r>
              <a:rPr lang="hu-HU" sz="2400" b="1" dirty="0" smtClean="0"/>
              <a:t> mikrokörnyezete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" y="764704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legtöbb tumor heterogén sejtpopulációkból áll (mind sejttípus, mind genetikai állomány tekintetében). Ezek a sejtek alkotják a tumor mikrokörnyezetét.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2056686"/>
            <a:ext cx="4427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tumor sejttípusai:</a:t>
            </a:r>
          </a:p>
          <a:p>
            <a:r>
              <a:rPr lang="hu-HU" b="1" dirty="0" smtClean="0"/>
              <a:t>-1. </a:t>
            </a:r>
            <a:r>
              <a:rPr lang="hu-HU" b="1" dirty="0" err="1" smtClean="0"/>
              <a:t>cancer</a:t>
            </a:r>
            <a:r>
              <a:rPr lang="hu-HU" b="1" dirty="0" smtClean="0"/>
              <a:t> </a:t>
            </a:r>
            <a:r>
              <a:rPr lang="hu-HU" b="1" dirty="0" err="1" smtClean="0"/>
              <a:t>stem</a:t>
            </a:r>
            <a:r>
              <a:rPr lang="hu-HU" b="1" dirty="0" smtClean="0"/>
              <a:t> </a:t>
            </a:r>
            <a:r>
              <a:rPr lang="hu-HU" b="1" dirty="0" err="1" smtClean="0"/>
              <a:t>cells</a:t>
            </a:r>
            <a:r>
              <a:rPr lang="hu-HU" b="1" dirty="0" smtClean="0"/>
              <a:t> (</a:t>
            </a:r>
            <a:r>
              <a:rPr lang="hu-HU" b="1" dirty="0" err="1" smtClean="0"/>
              <a:t>CSCs</a:t>
            </a:r>
            <a:r>
              <a:rPr lang="hu-HU" b="1" dirty="0" smtClean="0"/>
              <a:t>): </a:t>
            </a:r>
            <a:r>
              <a:rPr lang="hu-HU" dirty="0" smtClean="0"/>
              <a:t>képesek új tumor kialakítására recipiens egeret </a:t>
            </a:r>
            <a:r>
              <a:rPr lang="hu-HU" dirty="0" err="1" smtClean="0"/>
              <a:t>inokulálva</a:t>
            </a:r>
            <a:r>
              <a:rPr lang="hu-HU" dirty="0" smtClean="0"/>
              <a:t>. Eredetük lehet: 1. a normális szövet </a:t>
            </a:r>
            <a:r>
              <a:rPr lang="hu-HU" dirty="0" err="1" smtClean="0"/>
              <a:t>onkogén</a:t>
            </a:r>
            <a:r>
              <a:rPr lang="hu-HU" dirty="0" smtClean="0"/>
              <a:t> transzformáción átesett őssejtje 2. részlegesen differenciálódott </a:t>
            </a:r>
            <a:r>
              <a:rPr lang="hu-HU" dirty="0" err="1" smtClean="0"/>
              <a:t>progenitor</a:t>
            </a:r>
            <a:r>
              <a:rPr lang="hu-HU" dirty="0" smtClean="0"/>
              <a:t> sejt, amely </a:t>
            </a:r>
            <a:r>
              <a:rPr lang="hu-HU" dirty="0" err="1" smtClean="0"/>
              <a:t>onkogén</a:t>
            </a:r>
            <a:r>
              <a:rPr lang="hu-HU" dirty="0" smtClean="0"/>
              <a:t> transzformáció miatt ősibb állapotba visszalép.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CSC-ket</a:t>
            </a:r>
            <a:r>
              <a:rPr lang="hu-HU" dirty="0" smtClean="0"/>
              <a:t> összefüggésbe hozzák az EMT folyamatával: a </a:t>
            </a:r>
            <a:r>
              <a:rPr lang="hu-HU" dirty="0" err="1" smtClean="0"/>
              <a:t>CSC-k</a:t>
            </a:r>
            <a:r>
              <a:rPr lang="hu-HU" dirty="0" smtClean="0"/>
              <a:t> megújuló képessége fontos lehet a primer tumor </a:t>
            </a:r>
            <a:r>
              <a:rPr lang="hu-HU" dirty="0" err="1" smtClean="0"/>
              <a:t>disszeminációja</a:t>
            </a:r>
            <a:r>
              <a:rPr lang="hu-HU" dirty="0" smtClean="0"/>
              <a:t> és a másodlagos helyeken történő </a:t>
            </a:r>
            <a:r>
              <a:rPr lang="hu-HU" dirty="0" err="1" smtClean="0"/>
              <a:t>klonális</a:t>
            </a:r>
            <a:r>
              <a:rPr lang="hu-HU" dirty="0" smtClean="0"/>
              <a:t> expanzió esetében is. A tumorok körüli </a:t>
            </a:r>
            <a:r>
              <a:rPr lang="hu-HU" dirty="0" err="1" smtClean="0"/>
              <a:t>stroma</a:t>
            </a:r>
            <a:r>
              <a:rPr lang="hu-HU" dirty="0" smtClean="0"/>
              <a:t> is fontos lehet a </a:t>
            </a:r>
            <a:r>
              <a:rPr lang="hu-HU" dirty="0" err="1" smtClean="0"/>
              <a:t>CSC-k</a:t>
            </a:r>
            <a:r>
              <a:rPr lang="hu-HU" dirty="0" smtClean="0"/>
              <a:t> kialakulásában.</a:t>
            </a:r>
          </a:p>
          <a:p>
            <a:r>
              <a:rPr lang="hu-HU" dirty="0" err="1" smtClean="0"/>
              <a:t>CSC-k</a:t>
            </a:r>
            <a:r>
              <a:rPr lang="hu-HU" dirty="0" smtClean="0"/>
              <a:t>: rezisztensek a kemoterápiával szemben, </a:t>
            </a:r>
            <a:r>
              <a:rPr lang="hu-HU" dirty="0" err="1" smtClean="0"/>
              <a:t>dormancia</a:t>
            </a:r>
            <a:r>
              <a:rPr lang="hu-HU" dirty="0" smtClean="0"/>
              <a:t> állapotában lehetnek sokáig.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0648"/>
            <a:ext cx="522007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tumorok sejttípusai-ezen sejtek forrása nem más, mint a környező egészséges szövet:</a:t>
            </a:r>
          </a:p>
          <a:p>
            <a:endParaRPr lang="hu-HU" b="1" dirty="0" smtClean="0"/>
          </a:p>
          <a:p>
            <a:r>
              <a:rPr lang="hu-HU" b="1" dirty="0" smtClean="0"/>
              <a:t>-2. </a:t>
            </a:r>
            <a:r>
              <a:rPr lang="hu-HU" b="1" dirty="0" err="1" smtClean="0"/>
              <a:t>Cancer-associated</a:t>
            </a:r>
            <a:r>
              <a:rPr lang="hu-HU" b="1" dirty="0" smtClean="0"/>
              <a:t> </a:t>
            </a:r>
            <a:r>
              <a:rPr lang="hu-HU" b="1" dirty="0" err="1" smtClean="0"/>
              <a:t>fibroblasts</a:t>
            </a:r>
            <a:r>
              <a:rPr lang="hu-HU" b="1" dirty="0" smtClean="0"/>
              <a:t> (</a:t>
            </a:r>
            <a:r>
              <a:rPr lang="hu-HU" b="1" dirty="0" err="1" smtClean="0"/>
              <a:t>CAFs</a:t>
            </a:r>
            <a:r>
              <a:rPr lang="hu-HU" dirty="0" smtClean="0"/>
              <a:t>): </a:t>
            </a:r>
          </a:p>
          <a:p>
            <a:r>
              <a:rPr lang="hu-HU" dirty="0" smtClean="0"/>
              <a:t>EMT eredménye lehet: </a:t>
            </a:r>
            <a:r>
              <a:rPr lang="hu-HU" dirty="0" err="1" smtClean="0"/>
              <a:t>carcinoma</a:t>
            </a:r>
            <a:r>
              <a:rPr lang="hu-HU" dirty="0" smtClean="0"/>
              <a:t>→</a:t>
            </a:r>
            <a:r>
              <a:rPr lang="hu-HU" dirty="0" err="1" smtClean="0"/>
              <a:t>mesencyhma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-</a:t>
            </a:r>
            <a:r>
              <a:rPr lang="hu-HU" b="1" dirty="0" smtClean="0"/>
              <a:t>3. </a:t>
            </a:r>
            <a:r>
              <a:rPr lang="hu-HU" b="1" dirty="0" err="1" smtClean="0"/>
              <a:t>Endothelialis</a:t>
            </a:r>
            <a:r>
              <a:rPr lang="hu-HU" b="1" dirty="0" smtClean="0"/>
              <a:t> sejtek: </a:t>
            </a:r>
            <a:r>
              <a:rPr lang="hu-HU" dirty="0" err="1" smtClean="0"/>
              <a:t>tumor-associated</a:t>
            </a:r>
            <a:r>
              <a:rPr lang="hu-HU" dirty="0" smtClean="0"/>
              <a:t> </a:t>
            </a:r>
            <a:r>
              <a:rPr lang="hu-HU" dirty="0" err="1" smtClean="0"/>
              <a:t>vasculature</a:t>
            </a:r>
            <a:r>
              <a:rPr lang="hu-HU" dirty="0" smtClean="0"/>
              <a:t>: a </a:t>
            </a:r>
            <a:r>
              <a:rPr lang="hu-HU" dirty="0" err="1" smtClean="0"/>
              <a:t>VEGF-en</a:t>
            </a:r>
            <a:r>
              <a:rPr lang="hu-HU" dirty="0" smtClean="0"/>
              <a:t> kívül számos, </a:t>
            </a:r>
            <a:r>
              <a:rPr lang="hu-HU" dirty="0" err="1" smtClean="0"/>
              <a:t>angiogenezishez</a:t>
            </a:r>
            <a:r>
              <a:rPr lang="hu-HU" dirty="0" smtClean="0"/>
              <a:t> </a:t>
            </a:r>
            <a:r>
              <a:rPr lang="hu-HU" dirty="0" err="1" smtClean="0"/>
              <a:t>szüks</a:t>
            </a:r>
            <a:r>
              <a:rPr lang="hu-HU" dirty="0" smtClean="0"/>
              <a:t>. faktort szolgáltatnak, pl. FGF, </a:t>
            </a:r>
            <a:r>
              <a:rPr lang="hu-HU" dirty="0" err="1" smtClean="0"/>
              <a:t>Notch</a:t>
            </a:r>
            <a:r>
              <a:rPr lang="hu-HU" dirty="0" smtClean="0"/>
              <a:t>, </a:t>
            </a:r>
            <a:r>
              <a:rPr lang="hu-HU" dirty="0" err="1" smtClean="0"/>
              <a:t>ephrinek</a:t>
            </a:r>
            <a:r>
              <a:rPr lang="hu-HU" dirty="0" smtClean="0"/>
              <a:t>.  A normális és a tumorból származó erek sejtfelszíni markerei különböznek!! Új terápiás stratégia lehet!</a:t>
            </a:r>
          </a:p>
          <a:p>
            <a:endParaRPr lang="hu-HU" dirty="0" smtClean="0"/>
          </a:p>
          <a:p>
            <a:r>
              <a:rPr lang="hu-HU" dirty="0" smtClean="0"/>
              <a:t>-</a:t>
            </a:r>
            <a:r>
              <a:rPr lang="hu-HU" b="1" dirty="0" smtClean="0"/>
              <a:t>4. </a:t>
            </a:r>
            <a:r>
              <a:rPr lang="hu-HU" b="1" dirty="0" err="1" smtClean="0"/>
              <a:t>Periciták</a:t>
            </a:r>
            <a:r>
              <a:rPr lang="hu-HU" b="1" dirty="0" smtClean="0"/>
              <a:t>: </a:t>
            </a:r>
            <a:r>
              <a:rPr lang="hu-HU" b="1" dirty="0" err="1" smtClean="0"/>
              <a:t>endotél</a:t>
            </a:r>
            <a:r>
              <a:rPr lang="hu-HU" b="1" dirty="0" smtClean="0"/>
              <a:t> sejteket ujjszerűen körülvevő, védő, </a:t>
            </a:r>
            <a:r>
              <a:rPr lang="hu-HU" b="1" dirty="0" err="1" smtClean="0"/>
              <a:t>mesenchyma-szerű</a:t>
            </a:r>
            <a:r>
              <a:rPr lang="hu-HU" b="1" dirty="0" smtClean="0"/>
              <a:t> sejtek. </a:t>
            </a:r>
            <a:r>
              <a:rPr lang="hu-HU" dirty="0" err="1" smtClean="0"/>
              <a:t>Paracrine</a:t>
            </a:r>
            <a:r>
              <a:rPr lang="hu-HU" dirty="0" smtClean="0"/>
              <a:t> szignálokat szolgáltatnak az </a:t>
            </a:r>
            <a:r>
              <a:rPr lang="hu-HU" dirty="0" err="1" smtClean="0"/>
              <a:t>endotél</a:t>
            </a:r>
            <a:r>
              <a:rPr lang="hu-HU" dirty="0" smtClean="0"/>
              <a:t> sejteknek. Tumor érhálózatán kevesebb.</a:t>
            </a:r>
          </a:p>
          <a:p>
            <a:endParaRPr lang="hu-HU" dirty="0"/>
          </a:p>
          <a:p>
            <a:r>
              <a:rPr lang="hu-HU" dirty="0" smtClean="0"/>
              <a:t>-5. </a:t>
            </a:r>
            <a:r>
              <a:rPr lang="hu-HU" b="1" dirty="0" smtClean="0"/>
              <a:t>Az </a:t>
            </a:r>
            <a:r>
              <a:rPr lang="hu-HU" b="1" dirty="0" err="1" smtClean="0"/>
              <a:t>immunr</a:t>
            </a:r>
            <a:r>
              <a:rPr lang="hu-HU" b="1" dirty="0" smtClean="0"/>
              <a:t>. gyulladásos sejtjei (</a:t>
            </a:r>
            <a:r>
              <a:rPr lang="hu-HU" b="1" dirty="0" err="1" smtClean="0"/>
              <a:t>immune</a:t>
            </a:r>
            <a:r>
              <a:rPr lang="hu-HU" b="1" dirty="0" smtClean="0"/>
              <a:t> </a:t>
            </a:r>
            <a:r>
              <a:rPr lang="hu-HU" b="1" dirty="0" err="1" smtClean="0"/>
              <a:t>inflammatory</a:t>
            </a:r>
            <a:r>
              <a:rPr lang="hu-HU" b="1" dirty="0" smtClean="0"/>
              <a:t> </a:t>
            </a:r>
            <a:r>
              <a:rPr lang="hu-HU" b="1" dirty="0" err="1" smtClean="0"/>
              <a:t>cells</a:t>
            </a:r>
            <a:r>
              <a:rPr lang="hu-HU" b="1" dirty="0" smtClean="0"/>
              <a:t>):</a:t>
            </a:r>
            <a:r>
              <a:rPr lang="hu-HU" dirty="0" smtClean="0"/>
              <a:t> </a:t>
            </a:r>
            <a:r>
              <a:rPr lang="hu-HU" dirty="0" err="1" smtClean="0"/>
              <a:t>tumor-promoting</a:t>
            </a:r>
            <a:r>
              <a:rPr lang="hu-HU" dirty="0" smtClean="0"/>
              <a:t> and </a:t>
            </a:r>
            <a:r>
              <a:rPr lang="hu-HU" dirty="0" err="1" smtClean="0"/>
              <a:t>antagonizing</a:t>
            </a:r>
            <a:r>
              <a:rPr lang="hu-HU" dirty="0" smtClean="0"/>
              <a:t> </a:t>
            </a:r>
            <a:r>
              <a:rPr lang="hu-HU" dirty="0" err="1" smtClean="0"/>
              <a:t>leukocytes</a:t>
            </a:r>
            <a:r>
              <a:rPr lang="hu-HU" dirty="0" smtClean="0"/>
              <a:t>.</a:t>
            </a:r>
          </a:p>
          <a:p>
            <a:r>
              <a:rPr lang="hu-HU" dirty="0" smtClean="0"/>
              <a:t>„Tumor- egy soha nem gyógyuló seb”.</a:t>
            </a:r>
          </a:p>
          <a:p>
            <a:r>
              <a:rPr lang="hu-HU" dirty="0" smtClean="0"/>
              <a:t>Tumor </a:t>
            </a:r>
            <a:r>
              <a:rPr lang="hu-HU" dirty="0" err="1" smtClean="0"/>
              <a:t>promoting</a:t>
            </a:r>
            <a:r>
              <a:rPr lang="hu-HU" dirty="0" smtClean="0"/>
              <a:t> </a:t>
            </a:r>
            <a:r>
              <a:rPr lang="hu-HU" dirty="0" err="1" smtClean="0"/>
              <a:t>inflammatory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: </a:t>
            </a:r>
            <a:r>
              <a:rPr lang="hu-HU" dirty="0" err="1" smtClean="0"/>
              <a:t>macrophages</a:t>
            </a:r>
            <a:r>
              <a:rPr lang="hu-HU" dirty="0" smtClean="0"/>
              <a:t>, </a:t>
            </a:r>
            <a:r>
              <a:rPr lang="hu-HU" dirty="0" err="1" smtClean="0"/>
              <a:t>neutrophils</a:t>
            </a:r>
            <a:r>
              <a:rPr lang="hu-HU" dirty="0" smtClean="0"/>
              <a:t>, </a:t>
            </a:r>
            <a:r>
              <a:rPr lang="hu-HU" dirty="0" err="1" smtClean="0"/>
              <a:t>mast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 (hízósejtek), T and B </a:t>
            </a:r>
            <a:r>
              <a:rPr lang="hu-HU" dirty="0" err="1" smtClean="0"/>
              <a:t>lymphocytes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731" y="980728"/>
            <a:ext cx="3966269" cy="41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1412</Words>
  <Application>Microsoft Office PowerPoint</Application>
  <PresentationFormat>Diavetítés a képernyőre (4:3 oldalarány)</PresentationFormat>
  <Paragraphs>158</Paragraphs>
  <Slides>26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4 emerging hallmarks – 4 új, daganatokra jellemző karakter (Hanahan, Weinberg, Cell, 2011)  1. reprogramming of energy metabolism – az energiaháztartás újraprogramozása  2. evading immune destruction – az immunrendszer sejtpusztító folyamatainak elkerülése 3. genome instability – a daganatsejtek genomja instabillá válik 4. tumor promoting inflammation – tumorfejlődést segítő gyulladások kialakulása 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ndk-1/ndpk is a pleiotropic gene</vt:lpstr>
      <vt:lpstr>C. elegans hermaphrodites have two U-shaped gonad arms</vt:lpstr>
      <vt:lpstr>15. dia</vt:lpstr>
      <vt:lpstr>A model to study cell migration in C. elegans:  the migration of distal tip cells (DTCs)</vt:lpstr>
      <vt:lpstr>ndk-1(-) mutants show abnormal DTC migration</vt:lpstr>
      <vt:lpstr>18. dia</vt:lpstr>
      <vt:lpstr>Molecular model for cell corps engulfment</vt:lpstr>
      <vt:lpstr>S. Brenner, J. Soulston and R.H. Horvitz: Nobel prize in physiology (2003) for defining the genetic pathway of programmed cell death</vt:lpstr>
      <vt:lpstr>21. dia</vt:lpstr>
      <vt:lpstr>22. dia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emerging hallmarks – 4 új, daganatokra jellemző karakter (Hanahan, Weinberg, Cell, 2011)  1. reprogramming of energy metabolism – az energiaháztartás újraprogramozása  2. evading immune destruction – az immunrendszer sejtpusztító folyamatainak elkerülése 3. genome instability – a daganatsejtek genomja instabillá válik 4. tumor promoting inflammation – tumorfejlődést segítő gyulladások kialakulása  </dc:title>
  <dc:creator>Kriszta</dc:creator>
  <cp:lastModifiedBy>Kriszta</cp:lastModifiedBy>
  <cp:revision>17</cp:revision>
  <dcterms:created xsi:type="dcterms:W3CDTF">2014-04-13T13:49:14Z</dcterms:created>
  <dcterms:modified xsi:type="dcterms:W3CDTF">2014-05-12T14:26:03Z</dcterms:modified>
</cp:coreProperties>
</file>