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8" r:id="rId9"/>
    <p:sldId id="275" r:id="rId10"/>
    <p:sldId id="281" r:id="rId11"/>
    <p:sldId id="291" r:id="rId12"/>
    <p:sldId id="277" r:id="rId13"/>
    <p:sldId id="278" r:id="rId14"/>
    <p:sldId id="280" r:id="rId15"/>
    <p:sldId id="282" r:id="rId16"/>
    <p:sldId id="285" r:id="rId17"/>
    <p:sldId id="284" r:id="rId18"/>
    <p:sldId id="286" r:id="rId19"/>
    <p:sldId id="287" r:id="rId20"/>
    <p:sldId id="288" r:id="rId21"/>
    <p:sldId id="289" r:id="rId22"/>
    <p:sldId id="290" r:id="rId23"/>
    <p:sldId id="296" r:id="rId24"/>
    <p:sldId id="292" r:id="rId25"/>
    <p:sldId id="293" r:id="rId26"/>
    <p:sldId id="262" r:id="rId27"/>
    <p:sldId id="265" r:id="rId28"/>
    <p:sldId id="269" r:id="rId29"/>
    <p:sldId id="271" r:id="rId30"/>
    <p:sldId id="297" r:id="rId31"/>
    <p:sldId id="263" r:id="rId32"/>
    <p:sldId id="266" r:id="rId33"/>
    <p:sldId id="264" r:id="rId34"/>
    <p:sldId id="267" r:id="rId35"/>
    <p:sldId id="294" r:id="rId36"/>
    <p:sldId id="295" r:id="rId37"/>
    <p:sldId id="270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8A2B1-B562-4373-ADB6-649FEA60A0CB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4A5D-9F7F-4022-A339-D0A95C72014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D6AE-A37E-4DE0-834D-7CEC2E8DF77A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FC3A3-91FE-4DB3-9969-03F9FF3162B3}" type="slidenum">
              <a:rPr lang="hu-HU"/>
              <a:pPr/>
              <a:t>26</a:t>
            </a:fld>
            <a:endParaRPr lang="hu-HU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0BC47CE2-4FAC-4CE7-B7BC-064AE2144A53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26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6CC798B7-25D2-4ED8-8277-7617586804E5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26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8FD3C-1AE7-402E-BA72-D1C54F02FD93}" type="slidenum">
              <a:rPr lang="hu-HU"/>
              <a:pPr/>
              <a:t>27</a:t>
            </a:fld>
            <a:endParaRPr lang="hu-HU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8E8086C7-E9C5-4EB0-B0B6-2C982666EE66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27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FF531EA5-8B41-47C7-A3A5-EF0209DADD45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27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7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DDCD2-F7AE-4418-AB1D-0FFCAE88549A}" type="slidenum">
              <a:rPr lang="hu-HU"/>
              <a:pPr/>
              <a:t>31</a:t>
            </a:fld>
            <a:endParaRPr lang="hu-HU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B1328EC2-5C28-4FBB-BAA3-12D2CD25D2C9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31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E08D0D33-487B-4E7E-9F2A-6763473A440E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31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2E6C3B-E7E7-4E2D-9F0E-F8A623FF068D}" type="slidenum">
              <a:rPr lang="hu-HU"/>
              <a:pPr/>
              <a:t>32</a:t>
            </a:fld>
            <a:endParaRPr lang="hu-HU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376A19AE-6804-4150-A805-65EAD883505B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32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266D40CB-3263-495E-8A72-ECEF85F94B64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32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3EBAD-5E8D-4142-80F7-1BC6419882BF}" type="slidenum">
              <a:rPr lang="hu-HU"/>
              <a:pPr/>
              <a:t>33</a:t>
            </a:fld>
            <a:endParaRPr lang="hu-HU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E51F19-70DE-4ECF-9CC0-1FDFC0D32E74}" type="slidenum">
              <a:rPr lang="hu-HU"/>
              <a:pPr/>
              <a:t>34</a:t>
            </a:fld>
            <a:endParaRPr lang="hu-HU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D2101032-4099-451C-93EE-88C2461C236A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34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8FA635FB-9C5E-4DC8-89FC-4A61DCD1E49B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34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0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8452-89BC-46EF-93CD-F4C4550250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26B2-A903-45B1-905D-DD403C8E7BDF}" type="datetimeFigureOut">
              <a:rPr lang="hu-HU" smtClean="0"/>
              <a:pPr/>
              <a:t>2014.04.06.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78E6-E182-4A9A-B4AB-DB69F75B4FE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Daganatok jellemzői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b="1" dirty="0" smtClean="0"/>
              <a:t>D. </a:t>
            </a:r>
            <a:r>
              <a:rPr lang="hu-HU" sz="2800" b="1" dirty="0" err="1" smtClean="0"/>
              <a:t>Hanahan</a:t>
            </a:r>
            <a:r>
              <a:rPr lang="hu-HU" sz="2800" b="1" dirty="0"/>
              <a:t> </a:t>
            </a:r>
            <a:r>
              <a:rPr lang="hu-HU" sz="2800" b="1" dirty="0" smtClean="0"/>
              <a:t>és R. Weinberg, 2011, </a:t>
            </a:r>
            <a:r>
              <a:rPr lang="hu-HU" sz="2800" b="1" dirty="0" err="1" smtClean="0"/>
              <a:t>Cell</a:t>
            </a:r>
            <a:r>
              <a:rPr lang="hu-HU" sz="2800" b="1" dirty="0" smtClean="0"/>
              <a:t> </a:t>
            </a:r>
            <a:br>
              <a:rPr lang="hu-HU" sz="2800" b="1" dirty="0" smtClean="0"/>
            </a:b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2800" b="1" dirty="0" smtClean="0"/>
              <a:t>Humán mol. </a:t>
            </a:r>
            <a:r>
              <a:rPr lang="hu-HU" sz="2800" b="1" dirty="0" err="1"/>
              <a:t>g</a:t>
            </a:r>
            <a:r>
              <a:rPr lang="hu-HU" sz="2800" b="1" dirty="0" err="1" smtClean="0"/>
              <a:t>en</a:t>
            </a:r>
            <a:r>
              <a:rPr lang="hu-HU" sz="2800" b="1" dirty="0" smtClean="0"/>
              <a:t>., </a:t>
            </a:r>
            <a:r>
              <a:rPr lang="hu-HU" sz="2800" b="1" dirty="0" err="1" smtClean="0"/>
              <a:t>MSc</a:t>
            </a:r>
            <a:r>
              <a:rPr lang="hu-HU" sz="2800" b="1" dirty="0" smtClean="0"/>
              <a:t>, 2014 tavaszi félév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nature.com/onc/journal/v27/n41/images/onc200824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77318" cy="5082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6568" y="260648"/>
            <a:ext cx="911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A PI3-kinase/Akt jelátviteli tengelyben a PTEN </a:t>
            </a:r>
            <a:r>
              <a:rPr lang="hu-HU" b="1" dirty="0" err="1" smtClean="0"/>
              <a:t>tumorszuppresszor</a:t>
            </a:r>
            <a:r>
              <a:rPr lang="hu-HU" b="1" dirty="0" smtClean="0"/>
              <a:t> </a:t>
            </a:r>
            <a:r>
              <a:rPr lang="hu-HU" b="1" dirty="0" err="1" smtClean="0"/>
              <a:t>antagonizálja</a:t>
            </a:r>
            <a:r>
              <a:rPr lang="hu-HU" b="1" dirty="0" smtClean="0"/>
              <a:t> a PI3-kinase</a:t>
            </a:r>
          </a:p>
          <a:p>
            <a:pPr algn="ctr"/>
            <a:r>
              <a:rPr lang="hu-HU" b="1" dirty="0" smtClean="0"/>
              <a:t>(foszfoinozitid-3-kináz) funkcióját 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1" y="0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2. sajátosság:  a növekedést gátló szignálok elkerülése – a </a:t>
            </a:r>
            <a:r>
              <a:rPr lang="hu-HU" sz="2400" b="1" dirty="0" err="1" smtClean="0"/>
              <a:t>tumorszuppresszor</a:t>
            </a:r>
            <a:r>
              <a:rPr lang="hu-HU" sz="2400" b="1" dirty="0" smtClean="0"/>
              <a:t> gének inaktiválása 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1247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p53 és </a:t>
            </a:r>
            <a:r>
              <a:rPr lang="hu-HU" dirty="0" err="1" smtClean="0"/>
              <a:t>retinoblasztóma</a:t>
            </a:r>
            <a:r>
              <a:rPr lang="hu-HU" dirty="0" smtClean="0"/>
              <a:t> (</a:t>
            </a:r>
            <a:r>
              <a:rPr lang="hu-HU" dirty="0" err="1" smtClean="0"/>
              <a:t>Rb</a:t>
            </a:r>
            <a:r>
              <a:rPr lang="hu-HU" dirty="0" smtClean="0"/>
              <a:t>) gének a sejtciklus S-fázisába való belépését gátolják. A TP53 fehérjét ezen kívül a „genom őrének” is nevezik, mivel a genom integritását biztosítja. Az erős DNS károsodást szenvedett sejteket </a:t>
            </a:r>
            <a:r>
              <a:rPr lang="hu-HU" dirty="0" err="1" smtClean="0"/>
              <a:t>apoptózisba</a:t>
            </a:r>
            <a:r>
              <a:rPr lang="hu-HU" dirty="0" smtClean="0"/>
              <a:t> küldi. A p53 általában </a:t>
            </a:r>
            <a:r>
              <a:rPr lang="hu-HU" dirty="0" err="1" smtClean="0"/>
              <a:t>deléciót</a:t>
            </a:r>
            <a:r>
              <a:rPr lang="hu-HU" dirty="0" smtClean="0"/>
              <a:t> szenved a </a:t>
            </a:r>
            <a:r>
              <a:rPr lang="hu-HU" dirty="0" err="1" smtClean="0"/>
              <a:t>tumorsejtekben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PTEN </a:t>
            </a:r>
            <a:r>
              <a:rPr lang="hu-HU" dirty="0" err="1" smtClean="0"/>
              <a:t>tumorszuppresszor</a:t>
            </a:r>
            <a:r>
              <a:rPr lang="hu-HU" dirty="0" smtClean="0"/>
              <a:t> viszont </a:t>
            </a:r>
            <a:r>
              <a:rPr lang="hu-HU" dirty="0" err="1" smtClean="0"/>
              <a:t>promóter</a:t>
            </a:r>
            <a:r>
              <a:rPr lang="hu-HU" dirty="0" smtClean="0"/>
              <a:t> </a:t>
            </a:r>
            <a:r>
              <a:rPr lang="hu-HU" dirty="0" err="1" smtClean="0"/>
              <a:t>metiláción</a:t>
            </a:r>
            <a:r>
              <a:rPr lang="hu-HU" dirty="0" smtClean="0"/>
              <a:t> esik át, így csendesítődik.</a:t>
            </a:r>
            <a:endParaRPr lang="hu-HU" dirty="0"/>
          </a:p>
        </p:txBody>
      </p:sp>
      <p:pic>
        <p:nvPicPr>
          <p:cNvPr id="4" name="Picture 2" descr="The image “http://www.ncbi.nlm.nih.gov/books/bookres.fcgi/mboc4/ch17f14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he image “http://www.ncbi.nlm.nih.gov/books/bookres.fcgi/mboc4/ch17f16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52839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23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865187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5650" y="836613"/>
            <a:ext cx="777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/>
              <a:t>A Rb protein szerepe a sejtciklus S-fázisának szabályozásában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image “http://www.ncbi.nlm.nih.gov/books/bookres.fcgi/mboc4/ch17f33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556250" y="188640"/>
            <a:ext cx="35877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i="1" dirty="0"/>
              <a:t>p53</a:t>
            </a:r>
            <a:r>
              <a:rPr lang="hu-HU" b="1" dirty="0"/>
              <a:t> </a:t>
            </a:r>
            <a:r>
              <a:rPr lang="hu-HU" b="1" dirty="0" err="1"/>
              <a:t>tumorszuppresszor</a:t>
            </a:r>
            <a:r>
              <a:rPr lang="hu-HU" b="1" dirty="0"/>
              <a:t> gén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/>
              <a:t>DNS-károsodás hatására</a:t>
            </a:r>
          </a:p>
          <a:p>
            <a:pPr>
              <a:buFontTx/>
              <a:buChar char="-"/>
            </a:pPr>
            <a:r>
              <a:rPr lang="hu-HU" dirty="0"/>
              <a:t>vagy meggátolja a sejt belépését</a:t>
            </a:r>
          </a:p>
          <a:p>
            <a:r>
              <a:rPr lang="hu-HU" dirty="0"/>
              <a:t>az S-fázisba</a:t>
            </a:r>
          </a:p>
          <a:p>
            <a:pPr>
              <a:buFontTx/>
              <a:buChar char="-"/>
            </a:pPr>
            <a:r>
              <a:rPr lang="hu-HU" dirty="0"/>
              <a:t>vagy </a:t>
            </a:r>
            <a:r>
              <a:rPr lang="hu-HU" dirty="0" err="1"/>
              <a:t>apoptózist</a:t>
            </a:r>
            <a:r>
              <a:rPr lang="hu-HU" dirty="0"/>
              <a:t> indukál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szerepe van a genom stabilitás</a:t>
            </a:r>
          </a:p>
          <a:p>
            <a:r>
              <a:rPr lang="hu-HU" dirty="0"/>
              <a:t>fenntartásában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b="1" smtClean="0"/>
              <a:t>A sejtciklus és a genom integritás szabályozása az Rb, TP53 és INK4A fehérjék hálózatán keresztül</a:t>
            </a:r>
            <a:r>
              <a:rPr lang="hu-HU" sz="40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5604" name="Picture 4" descr="An external file that holds a picture, illustration, etc., usually as some form of binary object. The name of referred object is ch18f14.jpg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04664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3. Sajátosság: a sejthalál elkerülése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196752"/>
            <a:ext cx="31318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err="1" smtClean="0">
                <a:solidFill>
                  <a:schemeClr val="accent6"/>
                </a:solidFill>
              </a:rPr>
              <a:t>I-es</a:t>
            </a:r>
            <a:r>
              <a:rPr lang="hu-HU" sz="2400" b="1" u="sng" dirty="0" smtClean="0">
                <a:solidFill>
                  <a:schemeClr val="accent6"/>
                </a:solidFill>
              </a:rPr>
              <a:t> típusú sejthalál: </a:t>
            </a:r>
            <a:r>
              <a:rPr lang="hu-HU" sz="2400" b="1" u="sng" dirty="0" err="1" smtClean="0">
                <a:solidFill>
                  <a:schemeClr val="accent6"/>
                </a:solidFill>
              </a:rPr>
              <a:t>apoptózis</a:t>
            </a:r>
            <a:r>
              <a:rPr lang="hu-HU" sz="2400" b="1" u="sng" dirty="0" smtClean="0">
                <a:solidFill>
                  <a:schemeClr val="accent6"/>
                </a:solidFill>
              </a:rPr>
              <a:t>  elkerülése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smtClean="0"/>
              <a:t>1. a TP53 fehérje DNS-törés és kromoszóma rendellenességek esetén a </a:t>
            </a:r>
            <a:r>
              <a:rPr lang="hu-HU" dirty="0" err="1" smtClean="0"/>
              <a:t>Noxa</a:t>
            </a:r>
            <a:r>
              <a:rPr lang="hu-HU" dirty="0" smtClean="0"/>
              <a:t> és Puma „BH3</a:t>
            </a:r>
          </a:p>
          <a:p>
            <a:r>
              <a:rPr lang="hu-HU" dirty="0" smtClean="0"/>
              <a:t>  </a:t>
            </a:r>
            <a:r>
              <a:rPr lang="hu-HU" dirty="0" err="1" smtClean="0"/>
              <a:t>only</a:t>
            </a:r>
            <a:r>
              <a:rPr lang="hu-HU" dirty="0" smtClean="0"/>
              <a:t>” fehérjék fokozott </a:t>
            </a:r>
            <a:r>
              <a:rPr lang="hu-HU" dirty="0" err="1" smtClean="0"/>
              <a:t>expresszióján</a:t>
            </a:r>
            <a:r>
              <a:rPr lang="hu-HU" dirty="0" smtClean="0"/>
              <a:t> keresztül okoz </a:t>
            </a:r>
            <a:r>
              <a:rPr lang="hu-HU" dirty="0" err="1" smtClean="0"/>
              <a:t>apoptózist</a:t>
            </a:r>
            <a:r>
              <a:rPr lang="hu-HU" dirty="0" smtClean="0"/>
              <a:t> normális szövetekben.     </a:t>
            </a:r>
            <a:endParaRPr lang="hu-HU" dirty="0" smtClean="0"/>
          </a:p>
          <a:p>
            <a:r>
              <a:rPr lang="hu-HU" dirty="0" smtClean="0"/>
              <a:t>  Daganatsejtekben gyakori a p53 </a:t>
            </a:r>
            <a:r>
              <a:rPr lang="hu-HU" dirty="0" err="1" smtClean="0"/>
              <a:t>deléciója</a:t>
            </a:r>
            <a:r>
              <a:rPr lang="hu-HU" dirty="0" smtClean="0"/>
              <a:t> (60%).</a:t>
            </a:r>
          </a:p>
          <a:p>
            <a:endParaRPr lang="hu-HU" dirty="0" smtClean="0"/>
          </a:p>
          <a:p>
            <a:r>
              <a:rPr lang="hu-HU" dirty="0" smtClean="0"/>
              <a:t>  2. Tumor sejtekben gyakori a </a:t>
            </a:r>
            <a:r>
              <a:rPr lang="hu-HU" dirty="0" err="1" smtClean="0"/>
              <a:t>proapoptotikus</a:t>
            </a:r>
            <a:r>
              <a:rPr lang="hu-HU" dirty="0" smtClean="0"/>
              <a:t> faktorok (</a:t>
            </a:r>
            <a:r>
              <a:rPr lang="hu-HU" dirty="0" err="1" smtClean="0"/>
              <a:t>Bax</a:t>
            </a:r>
            <a:r>
              <a:rPr lang="hu-HU" dirty="0" smtClean="0"/>
              <a:t>, </a:t>
            </a:r>
            <a:r>
              <a:rPr lang="hu-HU" dirty="0" err="1" smtClean="0"/>
              <a:t>Bim</a:t>
            </a:r>
            <a:r>
              <a:rPr lang="hu-HU" dirty="0" smtClean="0"/>
              <a:t>, Puma) „leszabályozása”    (</a:t>
            </a:r>
            <a:r>
              <a:rPr lang="hu-HU" dirty="0" err="1" smtClean="0"/>
              <a:t>downregulation</a:t>
            </a:r>
            <a:r>
              <a:rPr lang="hu-HU" dirty="0" smtClean="0"/>
              <a:t>) vagy az </a:t>
            </a:r>
            <a:r>
              <a:rPr lang="hu-HU" dirty="0" err="1" smtClean="0"/>
              <a:t>anti-apoptotikus</a:t>
            </a:r>
            <a:r>
              <a:rPr lang="hu-HU" dirty="0" smtClean="0"/>
              <a:t> regulátorok (Bcl-2, </a:t>
            </a:r>
            <a:r>
              <a:rPr lang="hu-HU" dirty="0" err="1" smtClean="0"/>
              <a:t>Bcl-X</a:t>
            </a:r>
            <a:r>
              <a:rPr lang="hu-HU" baseline="-25000" dirty="0" err="1" smtClean="0"/>
              <a:t>L</a:t>
            </a:r>
            <a:r>
              <a:rPr lang="hu-HU" dirty="0" smtClean="0"/>
              <a:t> ) </a:t>
            </a:r>
            <a:r>
              <a:rPr lang="hu-HU" dirty="0" err="1" smtClean="0"/>
              <a:t>expressziójának</a:t>
            </a:r>
            <a:r>
              <a:rPr lang="hu-HU" dirty="0" smtClean="0"/>
              <a:t> fokozása.</a:t>
            </a:r>
          </a:p>
        </p:txBody>
      </p:sp>
      <p:pic>
        <p:nvPicPr>
          <p:cNvPr id="49154" name="Picture 2" descr="http://www.discoverymedicine.com/Joana-D-Amaral/files/2010/02/rodrigues_no45_fig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615617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0"/>
            <a:ext cx="7272808" cy="1027559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chemeClr val="accent6"/>
                </a:solidFill>
                <a:latin typeface="Cooper Black" pitchFamily="18" charset="0"/>
              </a:rPr>
              <a:t>II-es</a:t>
            </a:r>
            <a:r>
              <a:rPr lang="hu-HU" sz="2800" dirty="0" smtClean="0">
                <a:solidFill>
                  <a:schemeClr val="accent6"/>
                </a:solidFill>
                <a:latin typeface="Cooper Black" pitchFamily="18" charset="0"/>
              </a:rPr>
              <a:t> típusú sejthalál: </a:t>
            </a:r>
            <a:r>
              <a:rPr lang="hu-HU" sz="2800" dirty="0" err="1" smtClean="0">
                <a:solidFill>
                  <a:schemeClr val="accent6"/>
                </a:solidFill>
                <a:latin typeface="Cooper Black" pitchFamily="18" charset="0"/>
              </a:rPr>
              <a:t>a</a:t>
            </a:r>
            <a:r>
              <a:rPr lang="hu-HU" sz="2800" dirty="0" err="1" smtClean="0">
                <a:solidFill>
                  <a:schemeClr val="accent6"/>
                </a:solidFill>
                <a:latin typeface="Cooper Black" pitchFamily="18" charset="0"/>
              </a:rPr>
              <a:t>utofágia</a:t>
            </a:r>
            <a:endParaRPr lang="hu-HU" sz="2800" dirty="0">
              <a:solidFill>
                <a:schemeClr val="accent6"/>
              </a:solidFill>
              <a:latin typeface="Cooper Black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7920880" cy="252028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eukarióta</a:t>
            </a:r>
            <a:r>
              <a:rPr lang="hu-HU" dirty="0" smtClean="0"/>
              <a:t> sejtek önemésztő </a:t>
            </a:r>
            <a:r>
              <a:rPr lang="hu-HU" dirty="0" smtClean="0"/>
              <a:t>folyamata: bizonyos körülmények között sejthalál mechanizmus, DE: alapvetőe</a:t>
            </a:r>
            <a:r>
              <a:rPr lang="hu-HU" dirty="0" smtClean="0"/>
              <a:t>n a sejt túlélését segítő folyamat</a:t>
            </a:r>
            <a:endParaRPr lang="hu-HU" dirty="0" smtClean="0"/>
          </a:p>
          <a:p>
            <a:pPr marL="447675" indent="-382588">
              <a:tabLst>
                <a:tab pos="1433513" algn="l"/>
              </a:tabLst>
            </a:pPr>
            <a:r>
              <a:rPr lang="hu-HU" dirty="0"/>
              <a:t>E</a:t>
            </a:r>
            <a:r>
              <a:rPr lang="hu-HU" dirty="0" smtClean="0"/>
              <a:t>löregedett </a:t>
            </a:r>
            <a:r>
              <a:rPr lang="hu-HU" dirty="0" err="1" smtClean="0"/>
              <a:t>sejtszervecskék</a:t>
            </a:r>
            <a:r>
              <a:rPr lang="hu-HU" dirty="0" smtClean="0"/>
              <a:t> vagy </a:t>
            </a:r>
            <a:r>
              <a:rPr lang="hu-HU" dirty="0" smtClean="0"/>
              <a:t>makromolekulák </a:t>
            </a:r>
            <a:r>
              <a:rPr lang="hu-HU" dirty="0" smtClean="0"/>
              <a:t>eliminálása</a:t>
            </a:r>
          </a:p>
          <a:p>
            <a:pPr marL="447675" indent="-382588">
              <a:tabLst>
                <a:tab pos="1433513" algn="l"/>
                <a:tab pos="4486275" algn="l"/>
              </a:tabLst>
            </a:pPr>
            <a:r>
              <a:rPr lang="hu-HU" dirty="0" smtClean="0"/>
              <a:t>Túlzott </a:t>
            </a:r>
            <a:r>
              <a:rPr lang="hu-HU" dirty="0" err="1" smtClean="0"/>
              <a:t>autofág</a:t>
            </a:r>
            <a:r>
              <a:rPr lang="hu-HU" dirty="0" smtClean="0"/>
              <a:t> aktivitás	sejthalál</a:t>
            </a:r>
          </a:p>
          <a:p>
            <a:pPr marL="447675" indent="-382588">
              <a:tabLst>
                <a:tab pos="1433513" algn="l"/>
                <a:tab pos="5473700" algn="l"/>
              </a:tabLst>
            </a:pPr>
            <a:r>
              <a:rPr lang="hu-HU" dirty="0" smtClean="0"/>
              <a:t>3 típus: </a:t>
            </a:r>
            <a:r>
              <a:rPr lang="hu-HU" dirty="0" err="1" smtClean="0"/>
              <a:t>makroautofágia</a:t>
            </a:r>
            <a:endParaRPr lang="hu-HU" dirty="0" smtClean="0"/>
          </a:p>
          <a:p>
            <a:pPr marL="447675" indent="-382588">
              <a:buNone/>
              <a:tabLst>
                <a:tab pos="1435100" algn="l"/>
                <a:tab pos="5473700" algn="l"/>
              </a:tabLst>
            </a:pPr>
            <a:r>
              <a:rPr lang="hu-HU" dirty="0" smtClean="0"/>
              <a:t>		</a:t>
            </a:r>
            <a:r>
              <a:rPr lang="hu-HU" dirty="0" err="1" smtClean="0"/>
              <a:t>mikroautofágia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dirty="0" err="1" smtClean="0"/>
              <a:t>chaperon-mediált</a:t>
            </a:r>
            <a:r>
              <a:rPr lang="hu-HU" dirty="0" smtClean="0"/>
              <a:t> </a:t>
            </a:r>
            <a:r>
              <a:rPr lang="hu-HU" dirty="0" err="1" smtClean="0"/>
              <a:t>autofágia</a:t>
            </a:r>
            <a:r>
              <a:rPr lang="hu-HU" dirty="0" smtClean="0"/>
              <a:t> (CMA)</a:t>
            </a:r>
          </a:p>
          <a:p>
            <a:pPr marL="447675" indent="-382588">
              <a:tabLst>
                <a:tab pos="1704975" algn="l"/>
                <a:tab pos="5473700" algn="l"/>
              </a:tabLst>
            </a:pPr>
            <a:r>
              <a:rPr lang="hu-HU" dirty="0" err="1" smtClean="0"/>
              <a:t>Atg</a:t>
            </a:r>
            <a:r>
              <a:rPr lang="hu-HU" dirty="0" smtClean="0"/>
              <a:t> gének</a:t>
            </a:r>
          </a:p>
          <a:p>
            <a:pPr marL="447675" indent="-382588">
              <a:buNone/>
              <a:tabLst>
                <a:tab pos="1704975" algn="l"/>
                <a:tab pos="5473700" algn="l"/>
              </a:tabLst>
            </a:pPr>
            <a:endParaRPr lang="hu-HU" dirty="0" smtClean="0"/>
          </a:p>
        </p:txBody>
      </p:sp>
      <p:sp>
        <p:nvSpPr>
          <p:cNvPr id="8" name="Jobbra nyíl 7"/>
          <p:cNvSpPr/>
          <p:nvPr/>
        </p:nvSpPr>
        <p:spPr>
          <a:xfrm>
            <a:off x="4175956" y="188218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32" y="3234283"/>
            <a:ext cx="61975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196752"/>
          </a:xfrm>
        </p:spPr>
        <p:txBody>
          <a:bodyPr>
            <a:normAutofit/>
          </a:bodyPr>
          <a:lstStyle/>
          <a:p>
            <a:pPr algn="r"/>
            <a:r>
              <a:rPr lang="hu-HU" sz="3600" dirty="0" smtClean="0">
                <a:latin typeface="Cooper Black" pitchFamily="18" charset="0"/>
              </a:rPr>
              <a:t>Az </a:t>
            </a:r>
            <a:r>
              <a:rPr lang="hu-HU" sz="3600" dirty="0" err="1" smtClean="0">
                <a:latin typeface="Cooper Black" pitchFamily="18" charset="0"/>
              </a:rPr>
              <a:t>autofágia</a:t>
            </a:r>
            <a:r>
              <a:rPr lang="hu-HU" sz="3600" dirty="0" smtClean="0">
                <a:latin typeface="Cooper Black" pitchFamily="18" charset="0"/>
              </a:rPr>
              <a:t> sejtvédő szerepe tumoros sejtekben II.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39904"/>
            <a:ext cx="8229600" cy="561809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autofágia</a:t>
            </a:r>
            <a:r>
              <a:rPr lang="hu-HU" dirty="0" smtClean="0"/>
              <a:t> rákos sejtekben is biztosítja a túlélést, a tápanyag ellátáson keresztül.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Pl.: hasnyálmirigy és vastagbél rákból származtatott sejtvonal több mint </a:t>
            </a:r>
            <a:r>
              <a:rPr lang="hu-HU" b="1" dirty="0" smtClean="0"/>
              <a:t>50%-os túlélést mutat szén- és nitrogénforrások hiányában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Transzplantált </a:t>
            </a:r>
            <a:r>
              <a:rPr lang="hu-HU" dirty="0" err="1" smtClean="0"/>
              <a:t>epitheliális</a:t>
            </a:r>
            <a:r>
              <a:rPr lang="hu-HU" dirty="0" smtClean="0"/>
              <a:t> tumorokban: </a:t>
            </a:r>
            <a:r>
              <a:rPr lang="hu-HU" b="1" dirty="0" err="1" smtClean="0"/>
              <a:t>Beclin</a:t>
            </a:r>
            <a:r>
              <a:rPr lang="hu-HU" b="1" dirty="0" smtClean="0"/>
              <a:t> 1 vagy az Atg5 allélok hiányoztak, csökkent </a:t>
            </a:r>
            <a:r>
              <a:rPr lang="hu-HU" b="1" dirty="0" err="1" smtClean="0"/>
              <a:t>autofág</a:t>
            </a:r>
            <a:r>
              <a:rPr lang="hu-HU" b="1" dirty="0" smtClean="0"/>
              <a:t> aktivitás, megnövekedett a sejthalál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err="1" smtClean="0"/>
              <a:t>Citoplazmatikus</a:t>
            </a:r>
            <a:r>
              <a:rPr lang="hu-HU" b="1" dirty="0" smtClean="0"/>
              <a:t> p53 </a:t>
            </a:r>
            <a:r>
              <a:rPr lang="hu-HU" dirty="0" smtClean="0"/>
              <a:t>: a </a:t>
            </a:r>
            <a:r>
              <a:rPr lang="hu-HU" b="1" dirty="0" smtClean="0"/>
              <a:t>vad típusú p53 </a:t>
            </a:r>
            <a:r>
              <a:rPr lang="hu-HU" dirty="0" err="1" smtClean="0"/>
              <a:t>overexpressziója</a:t>
            </a:r>
            <a:r>
              <a:rPr lang="hu-HU" dirty="0" smtClean="0"/>
              <a:t> </a:t>
            </a:r>
            <a:r>
              <a:rPr lang="hu-HU" b="1" dirty="0" smtClean="0"/>
              <a:t>visszafogta</a:t>
            </a:r>
            <a:r>
              <a:rPr lang="hu-HU" dirty="0" smtClean="0"/>
              <a:t> az </a:t>
            </a:r>
            <a:r>
              <a:rPr lang="hu-HU" dirty="0" err="1" smtClean="0"/>
              <a:t>autofágia</a:t>
            </a:r>
            <a:r>
              <a:rPr lang="hu-HU" dirty="0" smtClean="0"/>
              <a:t> aktivitást. </a:t>
            </a:r>
            <a:r>
              <a:rPr lang="hu-HU" b="1" dirty="0" smtClean="0"/>
              <a:t>p53 </a:t>
            </a:r>
            <a:r>
              <a:rPr lang="hu-HU" b="1" dirty="0" err="1" smtClean="0"/>
              <a:t>deléció</a:t>
            </a:r>
            <a:r>
              <a:rPr lang="hu-HU" dirty="0" smtClean="0"/>
              <a:t>, </a:t>
            </a:r>
            <a:r>
              <a:rPr lang="hu-HU" b="1" dirty="0" smtClean="0"/>
              <a:t>mutáns p53 indukálja </a:t>
            </a:r>
            <a:r>
              <a:rPr lang="hu-HU" dirty="0" smtClean="0"/>
              <a:t>az </a:t>
            </a:r>
            <a:r>
              <a:rPr lang="hu-HU" dirty="0" err="1" smtClean="0"/>
              <a:t>autofágiát</a:t>
            </a:r>
            <a:r>
              <a:rPr lang="hu-HU" dirty="0" smtClean="0"/>
              <a:t>, és segíti a túlélést.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40568" y="-99392"/>
            <a:ext cx="9540552" cy="1399032"/>
          </a:xfrm>
        </p:spPr>
        <p:txBody>
          <a:bodyPr>
            <a:normAutofit/>
          </a:bodyPr>
          <a:lstStyle/>
          <a:p>
            <a:pPr algn="r"/>
            <a:r>
              <a:rPr lang="hu-HU" sz="3600" dirty="0" err="1" smtClean="0">
                <a:latin typeface="Cooper Black" pitchFamily="18" charset="0"/>
              </a:rPr>
              <a:t>Autofágia</a:t>
            </a:r>
            <a:r>
              <a:rPr lang="hu-HU" sz="3600" dirty="0" smtClean="0">
                <a:latin typeface="Cooper Black" pitchFamily="18" charset="0"/>
              </a:rPr>
              <a:t> és </a:t>
            </a:r>
            <a:r>
              <a:rPr lang="hu-HU" sz="3600" dirty="0" err="1" smtClean="0">
                <a:latin typeface="Cooper Black" pitchFamily="18" charset="0"/>
              </a:rPr>
              <a:t>tumorszuppresszió</a:t>
            </a:r>
            <a:endParaRPr lang="hu-HU" sz="3600" dirty="0">
              <a:latin typeface="Cooper Black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90608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 err="1" smtClean="0">
                <a:solidFill>
                  <a:schemeClr val="accent1"/>
                </a:solidFill>
              </a:rPr>
              <a:t>Beclin</a:t>
            </a:r>
            <a:r>
              <a:rPr lang="hu-HU" b="1" dirty="0" smtClean="0">
                <a:solidFill>
                  <a:schemeClr val="accent1"/>
                </a:solidFill>
              </a:rPr>
              <a:t> 1</a:t>
            </a:r>
            <a:r>
              <a:rPr lang="hu-HU" dirty="0" smtClean="0"/>
              <a:t>:</a:t>
            </a:r>
          </a:p>
          <a:p>
            <a:pPr marL="447675" indent="0">
              <a:buNone/>
            </a:pPr>
            <a:r>
              <a:rPr lang="hu-HU" dirty="0" err="1" smtClean="0"/>
              <a:t>Beclin</a:t>
            </a:r>
            <a:r>
              <a:rPr lang="hu-HU" dirty="0" smtClean="0"/>
              <a:t> 1+/- egér: csökken az </a:t>
            </a:r>
            <a:r>
              <a:rPr lang="hu-HU" dirty="0" err="1" smtClean="0"/>
              <a:t>autofág</a:t>
            </a:r>
            <a:r>
              <a:rPr lang="hu-HU" dirty="0" smtClean="0"/>
              <a:t> aktivitás és nő a spontán tumorok előfordulása (</a:t>
            </a:r>
            <a:r>
              <a:rPr lang="hu-HU" dirty="0" err="1" smtClean="0"/>
              <a:t>haplo-elégtelen</a:t>
            </a:r>
            <a:r>
              <a:rPr lang="hu-HU" dirty="0" smtClean="0"/>
              <a:t> </a:t>
            </a:r>
            <a:r>
              <a:rPr lang="hu-HU" dirty="0" err="1" smtClean="0"/>
              <a:t>tumorszuppresszor</a:t>
            </a:r>
            <a:r>
              <a:rPr lang="hu-HU" dirty="0" smtClean="0"/>
              <a:t> gén).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smtClean="0">
                <a:solidFill>
                  <a:schemeClr val="accent1"/>
                </a:solidFill>
              </a:rPr>
              <a:t>UVRAG</a:t>
            </a:r>
            <a:r>
              <a:rPr lang="hu-HU" dirty="0" smtClean="0"/>
              <a:t>: egyik allélja gyakran kiesik humán vastagbélrák esetében.</a:t>
            </a:r>
          </a:p>
          <a:p>
            <a:endParaRPr lang="hu-HU" dirty="0" smtClean="0"/>
          </a:p>
          <a:p>
            <a:r>
              <a:rPr lang="hu-HU" b="1" dirty="0" smtClean="0">
                <a:solidFill>
                  <a:schemeClr val="accent1"/>
                </a:solidFill>
              </a:rPr>
              <a:t>Bif-1</a:t>
            </a:r>
            <a:r>
              <a:rPr lang="hu-HU" dirty="0" smtClean="0"/>
              <a:t>:</a:t>
            </a:r>
          </a:p>
          <a:p>
            <a:pPr marL="447675" indent="0">
              <a:buNone/>
            </a:pPr>
            <a:r>
              <a:rPr lang="hu-HU" dirty="0" smtClean="0"/>
              <a:t>Bif-1 -/- egér: spontán tumorok.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smtClean="0">
                <a:solidFill>
                  <a:schemeClr val="accent1"/>
                </a:solidFill>
              </a:rPr>
              <a:t>Atg4c</a:t>
            </a:r>
            <a:r>
              <a:rPr lang="hu-HU" dirty="0" smtClean="0"/>
              <a:t>:</a:t>
            </a:r>
          </a:p>
          <a:p>
            <a:pPr marL="447675" indent="0">
              <a:buNone/>
            </a:pPr>
            <a:r>
              <a:rPr lang="hu-HU" dirty="0" smtClean="0"/>
              <a:t>Egerekben az Atg4c gén kiütése növelte a szarkóma kialakulásának esélyét.</a:t>
            </a:r>
          </a:p>
          <a:p>
            <a:pPr marL="447675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r>
              <a:rPr lang="hu-HU" b="1" dirty="0" err="1" smtClean="0">
                <a:solidFill>
                  <a:schemeClr val="accent1"/>
                </a:solidFill>
              </a:rPr>
              <a:t>Atg</a:t>
            </a:r>
            <a:r>
              <a:rPr lang="hu-HU" b="1" dirty="0" smtClean="0">
                <a:solidFill>
                  <a:schemeClr val="accent1"/>
                </a:solidFill>
              </a:rPr>
              <a:t> 5 </a:t>
            </a:r>
            <a:r>
              <a:rPr lang="hu-HU" dirty="0" smtClean="0"/>
              <a:t>és</a:t>
            </a:r>
            <a:r>
              <a:rPr lang="hu-HU" b="1" dirty="0" smtClean="0">
                <a:solidFill>
                  <a:schemeClr val="accent1"/>
                </a:solidFill>
              </a:rPr>
              <a:t> Atg7</a:t>
            </a:r>
            <a:r>
              <a:rPr lang="hu-HU" dirty="0" smtClean="0"/>
              <a:t>: mozaikos </a:t>
            </a:r>
            <a:r>
              <a:rPr lang="hu-HU" dirty="0" err="1" smtClean="0"/>
              <a:t>deléció</a:t>
            </a:r>
            <a:r>
              <a:rPr lang="hu-HU" dirty="0" smtClean="0"/>
              <a:t>: spontán máj </a:t>
            </a:r>
            <a:r>
              <a:rPr lang="hu-HU" dirty="0" err="1" smtClean="0"/>
              <a:t>adenóma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165304"/>
            <a:ext cx="936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TEHÁT AZ AUTOFÁGIA KETTŐS HATÁST GYAKOROL A TUMORFEJLŐDÉSRE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399032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Cooper Black" pitchFamily="18" charset="0"/>
              </a:rPr>
              <a:t>Az </a:t>
            </a:r>
            <a:r>
              <a:rPr lang="hu-HU" sz="3200" dirty="0" err="1" smtClean="0">
                <a:latin typeface="Cooper Black" pitchFamily="18" charset="0"/>
              </a:rPr>
              <a:t>autofágia</a:t>
            </a:r>
            <a:r>
              <a:rPr lang="hu-HU" sz="3200" dirty="0" smtClean="0">
                <a:latin typeface="Cooper Black" pitchFamily="18" charset="0"/>
              </a:rPr>
              <a:t> </a:t>
            </a:r>
            <a:r>
              <a:rPr lang="hu-HU" sz="3200" dirty="0" smtClean="0">
                <a:latin typeface="Cooper Black" pitchFamily="18" charset="0"/>
              </a:rPr>
              <a:t>szerepe </a:t>
            </a:r>
            <a:r>
              <a:rPr lang="hu-HU" sz="3200" dirty="0" smtClean="0">
                <a:latin typeface="Cooper Black" pitchFamily="18" charset="0"/>
              </a:rPr>
              <a:t>a </a:t>
            </a:r>
            <a:r>
              <a:rPr lang="hu-HU" sz="3200" dirty="0" err="1" smtClean="0">
                <a:latin typeface="Cooper Black" pitchFamily="18" charset="0"/>
              </a:rPr>
              <a:t>metasztázis</a:t>
            </a:r>
            <a:r>
              <a:rPr lang="hu-HU" sz="3200" dirty="0" smtClean="0">
                <a:latin typeface="Cooper Black" pitchFamily="18" charset="0"/>
              </a:rPr>
              <a:t> </a:t>
            </a:r>
            <a:r>
              <a:rPr lang="hu-HU" sz="3200" dirty="0" smtClean="0">
                <a:latin typeface="Cooper Black" pitchFamily="18" charset="0"/>
              </a:rPr>
              <a:t>során szintén kettős</a:t>
            </a:r>
            <a:endParaRPr lang="hu-HU" sz="3200" dirty="0">
              <a:latin typeface="Cooper Black" pitchFamily="18" charset="0"/>
            </a:endParaRPr>
          </a:p>
        </p:txBody>
      </p:sp>
      <p:pic>
        <p:nvPicPr>
          <p:cNvPr id="6" name="Tartalom helye 5" descr="metaszaz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08304" cy="3240360"/>
          </a:xfrm>
        </p:spPr>
      </p:pic>
      <p:sp>
        <p:nvSpPr>
          <p:cNvPr id="4" name="Szövegdoboz 3"/>
          <p:cNvSpPr txBox="1"/>
          <p:nvPr/>
        </p:nvSpPr>
        <p:spPr>
          <a:xfrm>
            <a:off x="107504" y="4797152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tumor:	Keringésbe 	Keringésből		Kolonizáció:</a:t>
            </a:r>
          </a:p>
          <a:p>
            <a:r>
              <a:rPr lang="hu-HU" dirty="0" smtClean="0"/>
              <a:t>		belépés	:	kilépés:</a:t>
            </a:r>
          </a:p>
          <a:p>
            <a:endParaRPr lang="hu-HU" dirty="0" smtClean="0"/>
          </a:p>
          <a:p>
            <a:r>
              <a:rPr lang="hu-HU" sz="1600" dirty="0" smtClean="0"/>
              <a:t>Nekrózis restrikció    </a:t>
            </a:r>
            <a:r>
              <a:rPr lang="hu-HU" sz="1600" dirty="0" err="1" smtClean="0"/>
              <a:t>anoikis</a:t>
            </a:r>
            <a:r>
              <a:rPr lang="hu-HU" sz="1600" dirty="0" smtClean="0"/>
              <a:t> </a:t>
            </a:r>
            <a:r>
              <a:rPr lang="hu-HU" sz="1600" dirty="0" err="1" smtClean="0"/>
              <a:t>reziszten-</a:t>
            </a:r>
            <a:r>
              <a:rPr lang="hu-HU" sz="1600" dirty="0" smtClean="0"/>
              <a:t>   a nyugvó sejtek      	nyugvó sejtek</a:t>
            </a:r>
          </a:p>
          <a:p>
            <a:r>
              <a:rPr lang="hu-HU" sz="1600" dirty="0" smtClean="0"/>
              <a:t>HMGBI kibocsátás		</a:t>
            </a:r>
            <a:r>
              <a:rPr lang="hu-HU" sz="1600" dirty="0" err="1" smtClean="0"/>
              <a:t>cia</a:t>
            </a:r>
            <a:r>
              <a:rPr lang="hu-HU" sz="1600" dirty="0" smtClean="0"/>
              <a:t>	túlélése			expanziójának gátlás</a:t>
            </a:r>
          </a:p>
          <a:p>
            <a:r>
              <a:rPr lang="hu-HU" sz="1600" dirty="0" smtClean="0"/>
              <a:t>TRAIL rezisztencia 			TRAIL rezisztencia		adaptáció az új kör-</a:t>
            </a:r>
          </a:p>
          <a:p>
            <a:r>
              <a:rPr lang="hu-HU" sz="1600" dirty="0" smtClean="0"/>
              <a:t>							</a:t>
            </a:r>
            <a:r>
              <a:rPr lang="hu-HU" sz="1600" dirty="0" err="1" smtClean="0"/>
              <a:t>nyezethez</a:t>
            </a:r>
            <a:r>
              <a:rPr lang="hu-HU" sz="1600" dirty="0" smtClean="0"/>
              <a:t> 		</a:t>
            </a:r>
          </a:p>
          <a:p>
            <a:endParaRPr lang="hu-HU" sz="16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979712" y="5661248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036515" y="59492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1979712" y="6165304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3401219" y="59492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4716016" y="5898765"/>
            <a:ext cx="0" cy="2665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5580112" y="6133150"/>
            <a:ext cx="0" cy="2412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8748464" y="587727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7727354" y="6381329"/>
            <a:ext cx="0" cy="2924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79512" y="404664"/>
            <a:ext cx="1368152" cy="6155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  : </a:t>
            </a:r>
            <a:r>
              <a:rPr lang="hu-HU" sz="1600" dirty="0" smtClean="0"/>
              <a:t>serkentés</a:t>
            </a:r>
          </a:p>
          <a:p>
            <a:r>
              <a:rPr lang="hu-HU" sz="1600" dirty="0" smtClean="0"/>
              <a:t>  : gátlás</a:t>
            </a:r>
            <a:endParaRPr lang="hu-HU" sz="1600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251520" y="404664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51520" y="764704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260350"/>
            <a:ext cx="8837612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755576" y="6453336"/>
            <a:ext cx="727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Hallmarks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Cancer</a:t>
            </a:r>
            <a:r>
              <a:rPr lang="hu-HU" sz="2000" b="1" dirty="0" smtClean="0"/>
              <a:t>: The </a:t>
            </a:r>
            <a:r>
              <a:rPr lang="hu-HU" sz="2000" b="1" dirty="0" err="1" smtClean="0"/>
              <a:t>Next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Generation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Cell</a:t>
            </a:r>
            <a:r>
              <a:rPr lang="hu-HU" sz="2000" b="1" dirty="0" smtClean="0"/>
              <a:t> (2011) 144:646-674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326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6"/>
                </a:solidFill>
              </a:rPr>
              <a:t>A nekrózis hatása: a </a:t>
            </a:r>
            <a:r>
              <a:rPr lang="hu-HU" sz="2400" b="1" dirty="0" err="1" smtClean="0">
                <a:solidFill>
                  <a:schemeClr val="accent6"/>
                </a:solidFill>
              </a:rPr>
              <a:t>nekroptózis</a:t>
            </a:r>
            <a:r>
              <a:rPr lang="hu-HU" sz="2400" b="1" dirty="0" smtClean="0">
                <a:solidFill>
                  <a:schemeClr val="accent6"/>
                </a:solidFill>
              </a:rPr>
              <a:t> </a:t>
            </a:r>
            <a:r>
              <a:rPr lang="hu-HU" sz="2400" b="1" dirty="0" smtClean="0">
                <a:solidFill>
                  <a:schemeClr val="accent6"/>
                </a:solidFill>
              </a:rPr>
              <a:t>nem random, hanem bizonyos körülmények között szintén genetikailag szabályozott  sejthalál folyamat</a:t>
            </a:r>
          </a:p>
          <a:p>
            <a:r>
              <a:rPr lang="hu-HU" b="1" dirty="0" smtClean="0">
                <a:solidFill>
                  <a:schemeClr val="accent6"/>
                </a:solidFill>
              </a:rPr>
              <a:t> 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2204864"/>
            <a:ext cx="8604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nekrotikus</a:t>
            </a:r>
            <a:r>
              <a:rPr lang="hu-HU" dirty="0" smtClean="0"/>
              <a:t> sejtek gyulladásra utaló szignálokat (</a:t>
            </a:r>
            <a:r>
              <a:rPr lang="hu-HU" dirty="0" err="1" smtClean="0"/>
              <a:t>proinflammatory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r>
              <a:rPr lang="hu-HU" dirty="0" smtClean="0"/>
              <a:t>) bocsátanak ki a mikrokörnyezetükbe (az </a:t>
            </a:r>
            <a:r>
              <a:rPr lang="hu-HU" dirty="0" err="1" smtClean="0"/>
              <a:t>apoptózissal</a:t>
            </a:r>
            <a:r>
              <a:rPr lang="hu-HU" dirty="0" smtClean="0"/>
              <a:t> és az </a:t>
            </a:r>
            <a:r>
              <a:rPr lang="hu-HU" dirty="0" err="1" smtClean="0"/>
              <a:t>autofágiával</a:t>
            </a:r>
            <a:r>
              <a:rPr lang="hu-HU" dirty="0" smtClean="0"/>
              <a:t> ellentétben). Ezáltal az immunrendszer gyulladásra választ adó sejtjeit (immun </a:t>
            </a:r>
            <a:r>
              <a:rPr lang="hu-HU" dirty="0" err="1" smtClean="0"/>
              <a:t>inflammatory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) vonzzák a nekrózis környezetébe. Számos adat bizonyítja, hogy a gyulladásra válaszoló immunsejtek pozitívan hatnak a tumor fejlődésre, mivel az általuk kibocsátott faktorok  segítik az </a:t>
            </a:r>
            <a:r>
              <a:rPr lang="hu-HU" dirty="0" err="1" smtClean="0"/>
              <a:t>angiogenezist</a:t>
            </a:r>
            <a:r>
              <a:rPr lang="hu-HU" dirty="0" smtClean="0"/>
              <a:t>, a </a:t>
            </a:r>
            <a:r>
              <a:rPr lang="hu-HU" dirty="0" err="1" smtClean="0"/>
              <a:t>proliferációt</a:t>
            </a:r>
            <a:r>
              <a:rPr lang="hu-HU" dirty="0" smtClean="0"/>
              <a:t> (pl. IL-1alpha), a </a:t>
            </a:r>
            <a:r>
              <a:rPr lang="hu-HU" dirty="0" err="1" smtClean="0"/>
              <a:t>tumorinváziót</a:t>
            </a:r>
            <a:r>
              <a:rPr lang="hu-HU" dirty="0" smtClean="0"/>
              <a:t> (később részletesebben látjuk).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47667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4. sajátosság: az </a:t>
            </a:r>
            <a:r>
              <a:rPr lang="hu-HU" sz="2400" b="1" dirty="0" err="1" smtClean="0"/>
              <a:t>immortalizáció</a:t>
            </a:r>
            <a:r>
              <a:rPr lang="hu-HU" sz="2400" b="1" dirty="0" smtClean="0"/>
              <a:t> (halhatatlanság) képességének megszerzése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556792"/>
            <a:ext cx="8964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egészséges sejtek meghatározott számú sejtosztódáson eshetnek át. Ezt követően vagy elpusztulnak, vagy a </a:t>
            </a:r>
            <a:r>
              <a:rPr lang="hu-HU" dirty="0" err="1" smtClean="0"/>
              <a:t>szeneszcencia</a:t>
            </a:r>
            <a:r>
              <a:rPr lang="hu-HU" dirty="0" smtClean="0"/>
              <a:t> (nem </a:t>
            </a:r>
            <a:r>
              <a:rPr lang="hu-HU" dirty="0" err="1" smtClean="0"/>
              <a:t>proliferatív</a:t>
            </a:r>
            <a:r>
              <a:rPr lang="hu-HU" dirty="0" smtClean="0"/>
              <a:t>)</a:t>
            </a:r>
            <a:r>
              <a:rPr lang="hu-HU" dirty="0" smtClean="0"/>
              <a:t> állapotába kerülnek.</a:t>
            </a:r>
          </a:p>
          <a:p>
            <a:r>
              <a:rPr lang="hu-HU" dirty="0" smtClean="0"/>
              <a:t>Immortális sejt: olyan pusztuló kultúrából származó sejt, amely korlátlan </a:t>
            </a:r>
            <a:r>
              <a:rPr lang="hu-HU" dirty="0" err="1" smtClean="0"/>
              <a:t>proliferációra</a:t>
            </a:r>
            <a:r>
              <a:rPr lang="hu-HU" dirty="0" smtClean="0"/>
              <a:t> képes.</a:t>
            </a:r>
          </a:p>
          <a:p>
            <a:endParaRPr lang="hu-HU" dirty="0" smtClean="0"/>
          </a:p>
          <a:p>
            <a:r>
              <a:rPr lang="hu-HU" b="1" dirty="0" err="1" smtClean="0"/>
              <a:t>Telomerek</a:t>
            </a:r>
            <a:r>
              <a:rPr lang="hu-HU" b="1" dirty="0" smtClean="0"/>
              <a:t>: </a:t>
            </a:r>
            <a:r>
              <a:rPr lang="hu-HU" dirty="0" err="1" smtClean="0"/>
              <a:t>hexanukleotid</a:t>
            </a:r>
            <a:r>
              <a:rPr lang="hu-HU" dirty="0" smtClean="0"/>
              <a:t> </a:t>
            </a:r>
            <a:r>
              <a:rPr lang="hu-HU" dirty="0" err="1" smtClean="0"/>
              <a:t>repeat</a:t>
            </a:r>
            <a:r>
              <a:rPr lang="hu-HU" dirty="0" smtClean="0"/>
              <a:t> szekvenciák, amelyek a kromoszómák végeit védik.  A </a:t>
            </a:r>
            <a:r>
              <a:rPr lang="hu-HU" dirty="0" err="1" smtClean="0"/>
              <a:t>telomer</a:t>
            </a:r>
            <a:r>
              <a:rPr lang="hu-HU" dirty="0" smtClean="0"/>
              <a:t> szekvenciák a nem </a:t>
            </a:r>
            <a:r>
              <a:rPr lang="hu-HU" dirty="0" err="1" smtClean="0"/>
              <a:t>immortalizált</a:t>
            </a:r>
            <a:r>
              <a:rPr lang="hu-HU" dirty="0" smtClean="0"/>
              <a:t> sejtekben fokozatosan rövidülnek. A </a:t>
            </a:r>
            <a:r>
              <a:rPr lang="hu-HU" dirty="0" err="1" smtClean="0"/>
              <a:t>telomer</a:t>
            </a:r>
            <a:r>
              <a:rPr lang="hu-HU" dirty="0" smtClean="0"/>
              <a:t> hossza információt hordoz arról, hogy hány egymást követő generációt képezhet az adott sejt, mielőtt elpusztul.</a:t>
            </a:r>
          </a:p>
          <a:p>
            <a:r>
              <a:rPr lang="hu-HU" dirty="0" smtClean="0"/>
              <a:t>A </a:t>
            </a:r>
            <a:r>
              <a:rPr lang="hu-HU" b="1" dirty="0" err="1" smtClean="0"/>
              <a:t>telomeráz</a:t>
            </a:r>
            <a:r>
              <a:rPr lang="hu-HU" dirty="0" smtClean="0"/>
              <a:t> egy speciális DNS </a:t>
            </a:r>
            <a:r>
              <a:rPr lang="hu-HU" dirty="0" err="1" smtClean="0"/>
              <a:t>polimeráz</a:t>
            </a:r>
            <a:r>
              <a:rPr lang="hu-HU" dirty="0" smtClean="0"/>
              <a:t>, amely </a:t>
            </a:r>
            <a:r>
              <a:rPr lang="hu-HU" dirty="0" err="1" smtClean="0"/>
              <a:t>telomer</a:t>
            </a:r>
            <a:r>
              <a:rPr lang="hu-HU" dirty="0" smtClean="0"/>
              <a:t> </a:t>
            </a:r>
            <a:r>
              <a:rPr lang="hu-HU" dirty="0" err="1" smtClean="0"/>
              <a:t>repeat-eket</a:t>
            </a:r>
            <a:r>
              <a:rPr lang="hu-HU" dirty="0" smtClean="0"/>
              <a:t> képes szintetizálni , nem </a:t>
            </a:r>
          </a:p>
          <a:p>
            <a:r>
              <a:rPr lang="hu-HU" dirty="0" smtClean="0"/>
              <a:t>m</a:t>
            </a:r>
            <a:r>
              <a:rPr lang="hu-HU" dirty="0" smtClean="0"/>
              <a:t>űködik az egészséges sejtekben. Viszont az </a:t>
            </a:r>
            <a:r>
              <a:rPr lang="hu-HU" dirty="0" err="1" smtClean="0"/>
              <a:t>immortalizált</a:t>
            </a:r>
            <a:r>
              <a:rPr lang="hu-HU" dirty="0" smtClean="0"/>
              <a:t> sejtekben, a tumorok 90%-ban a </a:t>
            </a:r>
            <a:r>
              <a:rPr lang="hu-HU" dirty="0" err="1" smtClean="0"/>
              <a:t>telomeráz</a:t>
            </a:r>
            <a:r>
              <a:rPr lang="hu-HU" dirty="0" smtClean="0"/>
              <a:t> </a:t>
            </a:r>
            <a:r>
              <a:rPr lang="hu-HU" dirty="0" err="1" smtClean="0"/>
              <a:t>expresszálódik</a:t>
            </a:r>
            <a:r>
              <a:rPr lang="hu-HU" dirty="0" smtClean="0"/>
              <a:t>. A </a:t>
            </a:r>
            <a:r>
              <a:rPr lang="hu-HU" dirty="0" err="1" smtClean="0"/>
              <a:t>telomeráz</a:t>
            </a:r>
            <a:r>
              <a:rPr lang="hu-HU" dirty="0" smtClean="0"/>
              <a:t> </a:t>
            </a:r>
            <a:r>
              <a:rPr lang="hu-HU" dirty="0" err="1" smtClean="0"/>
              <a:t>expresszió</a:t>
            </a:r>
            <a:r>
              <a:rPr lang="hu-HU" dirty="0" smtClean="0"/>
              <a:t> korrelál a </a:t>
            </a:r>
            <a:r>
              <a:rPr lang="hu-HU" dirty="0" err="1" smtClean="0"/>
              <a:t>szeneszcenciával</a:t>
            </a:r>
            <a:r>
              <a:rPr lang="hu-HU" dirty="0" smtClean="0"/>
              <a:t> illetve </a:t>
            </a:r>
            <a:r>
              <a:rPr lang="hu-HU" dirty="0" err="1" smtClean="0"/>
              <a:t>apoptózissal</a:t>
            </a:r>
            <a:r>
              <a:rPr lang="hu-HU" dirty="0" smtClean="0"/>
              <a:t> szemben mutatott rezisztenciával.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Új információ</a:t>
            </a:r>
            <a:r>
              <a:rPr lang="hu-HU" dirty="0" smtClean="0"/>
              <a:t>: RAS, MYC, RAF </a:t>
            </a:r>
            <a:r>
              <a:rPr lang="hu-HU" dirty="0" err="1" smtClean="0"/>
              <a:t>onkoproteinek</a:t>
            </a:r>
            <a:r>
              <a:rPr lang="hu-HU" dirty="0" smtClean="0"/>
              <a:t> magas  szintje a sejteket </a:t>
            </a:r>
            <a:r>
              <a:rPr lang="hu-HU" dirty="0" err="1" smtClean="0"/>
              <a:t>szeneszcencia</a:t>
            </a:r>
            <a:r>
              <a:rPr lang="hu-HU" dirty="0" smtClean="0"/>
              <a:t> állapotába viszi!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23f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1" y="1988840"/>
            <a:ext cx="8962193" cy="33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57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A DNS károsodások felhalmozódása kromoszóma aberrációk kialakulásához,</a:t>
            </a:r>
          </a:p>
          <a:p>
            <a:pPr algn="ctr"/>
            <a:r>
              <a:rPr lang="hu-HU" b="1"/>
              <a:t>génamplifikációhoz illetve génvesztéshez vezet</a:t>
            </a:r>
            <a:r>
              <a:rPr lang="hu-HU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image “http://www.ncbi.nlm.nih.gov/books/bookres.fcgi/mboc4/ch23f12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33600"/>
            <a:ext cx="6480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04925" y="835025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b="1"/>
              <a:t>A tumorsejtek genetikai állománya instabil</a:t>
            </a:r>
            <a:r>
              <a:rPr lang="hu-HU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he image “http://www.ncbi.nlm.nih.gov/books/bookres.fcgi/mboc4/ch23f27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9144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3575" y="903288"/>
            <a:ext cx="812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/>
              <a:t>Mutációk, amelyek proto-onkogéneket onkogénekké konvertálnak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638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5. Sajátosság: érképzés (</a:t>
            </a:r>
            <a:r>
              <a:rPr lang="hu-HU" sz="2400" b="1" dirty="0" err="1" smtClean="0"/>
              <a:t>angiogenezis</a:t>
            </a:r>
            <a:r>
              <a:rPr lang="hu-HU" sz="2400" b="1" dirty="0" smtClean="0"/>
              <a:t>) indukciója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8448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egészséges felnőtt szövetek, szervek érhálózata – kevés kivételtől eltekintve (pl. sebgyógyulások)   - nyugalomban van. A tumor progresszió során viszont az érképzés az esetek nagy többségében indukálódik (</a:t>
            </a:r>
            <a:r>
              <a:rPr lang="hu-HU" b="1" dirty="0" err="1" smtClean="0"/>
              <a:t>angiogenic</a:t>
            </a:r>
            <a:r>
              <a:rPr lang="hu-HU" b="1" dirty="0" smtClean="0"/>
              <a:t> </a:t>
            </a:r>
            <a:r>
              <a:rPr lang="hu-HU" b="1" dirty="0" err="1" smtClean="0"/>
              <a:t>switch</a:t>
            </a:r>
            <a:r>
              <a:rPr lang="hu-HU" dirty="0" smtClean="0"/>
              <a:t>). A tumor újonnan kialakult érhálózata gyakran abnormális (túl korai elágazások, torzult, kitekert, túl nagy véredények, stb.).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angiogenezis</a:t>
            </a:r>
            <a:r>
              <a:rPr lang="hu-HU" dirty="0" smtClean="0"/>
              <a:t> fő </a:t>
            </a:r>
            <a:r>
              <a:rPr lang="hu-HU" b="1" dirty="0" err="1" smtClean="0"/>
              <a:t>stimulátora</a:t>
            </a:r>
            <a:r>
              <a:rPr lang="hu-HU" b="1" dirty="0" smtClean="0"/>
              <a:t> a VEGF-A </a:t>
            </a:r>
            <a:r>
              <a:rPr lang="hu-HU" dirty="0" smtClean="0"/>
              <a:t>(</a:t>
            </a:r>
            <a:r>
              <a:rPr lang="hu-HU" dirty="0" err="1" smtClean="0"/>
              <a:t>vascular</a:t>
            </a:r>
            <a:r>
              <a:rPr lang="hu-HU" dirty="0" smtClean="0"/>
              <a:t> </a:t>
            </a:r>
            <a:r>
              <a:rPr lang="hu-HU" dirty="0" err="1" smtClean="0"/>
              <a:t>endothelial</a:t>
            </a:r>
            <a:r>
              <a:rPr lang="hu-HU" dirty="0" smtClean="0"/>
              <a:t> </a:t>
            </a:r>
            <a:r>
              <a:rPr lang="hu-HU" dirty="0" err="1" smtClean="0"/>
              <a:t>growth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 A) </a:t>
            </a:r>
            <a:r>
              <a:rPr lang="hu-HU" dirty="0" err="1" smtClean="0"/>
              <a:t>ligand</a:t>
            </a:r>
            <a:r>
              <a:rPr lang="hu-HU" dirty="0" smtClean="0"/>
              <a:t>, amely az </a:t>
            </a:r>
            <a:r>
              <a:rPr lang="hu-HU" dirty="0" err="1" smtClean="0"/>
              <a:t>endotél</a:t>
            </a:r>
            <a:r>
              <a:rPr lang="hu-HU" dirty="0" smtClean="0"/>
              <a:t> sejtek </a:t>
            </a:r>
            <a:r>
              <a:rPr lang="hu-HU" dirty="0" err="1" smtClean="0"/>
              <a:t>VEGFR-jéhez</a:t>
            </a:r>
            <a:r>
              <a:rPr lang="hu-HU" dirty="0" smtClean="0"/>
              <a:t> köt. Az érképzés </a:t>
            </a:r>
            <a:r>
              <a:rPr lang="hu-HU" b="1" dirty="0" smtClean="0"/>
              <a:t>inhibitora  a TSP-1, </a:t>
            </a:r>
            <a:r>
              <a:rPr lang="hu-HU" b="1" dirty="0" err="1" smtClean="0"/>
              <a:t>trombospondin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smtClean="0"/>
              <a:t>A VEGF </a:t>
            </a:r>
            <a:r>
              <a:rPr lang="hu-HU" dirty="0" err="1" smtClean="0"/>
              <a:t>expressziót</a:t>
            </a:r>
            <a:r>
              <a:rPr lang="hu-HU" dirty="0" smtClean="0"/>
              <a:t> aktiválhatja a </a:t>
            </a:r>
            <a:r>
              <a:rPr lang="hu-HU" dirty="0" err="1" smtClean="0"/>
              <a:t>hypoxia</a:t>
            </a:r>
            <a:r>
              <a:rPr lang="hu-HU" dirty="0" smtClean="0"/>
              <a:t> és </a:t>
            </a:r>
            <a:r>
              <a:rPr lang="hu-HU" dirty="0" err="1" smtClean="0"/>
              <a:t>onkogén</a:t>
            </a:r>
            <a:r>
              <a:rPr lang="hu-HU" dirty="0" smtClean="0"/>
              <a:t> jelátvitel is! Ráadásul a VEGF </a:t>
            </a:r>
            <a:r>
              <a:rPr lang="hu-HU" dirty="0" err="1" smtClean="0"/>
              <a:t>ligand</a:t>
            </a:r>
            <a:r>
              <a:rPr lang="hu-HU" dirty="0" smtClean="0"/>
              <a:t> látens formában kikerülhet az </a:t>
            </a:r>
            <a:r>
              <a:rPr lang="hu-HU" dirty="0" err="1" smtClean="0"/>
              <a:t>extracelluláris</a:t>
            </a:r>
            <a:r>
              <a:rPr lang="hu-HU" dirty="0" smtClean="0"/>
              <a:t> mátrixba (ECM), ahonnan később az </a:t>
            </a:r>
            <a:r>
              <a:rPr lang="hu-HU" dirty="0" err="1" smtClean="0"/>
              <a:t>extracelluláris</a:t>
            </a:r>
            <a:r>
              <a:rPr lang="hu-HU" dirty="0" smtClean="0"/>
              <a:t> mátrixot degradálódó </a:t>
            </a:r>
            <a:r>
              <a:rPr lang="hu-HU" dirty="0" err="1" smtClean="0"/>
              <a:t>proteázok</a:t>
            </a:r>
            <a:r>
              <a:rPr lang="hu-HU" dirty="0" smtClean="0"/>
              <a:t> (</a:t>
            </a:r>
            <a:r>
              <a:rPr lang="hu-HU" dirty="0" err="1" smtClean="0"/>
              <a:t>mátrix-metalloproteázok</a:t>
            </a:r>
            <a:r>
              <a:rPr lang="hu-HU" dirty="0" smtClean="0"/>
              <a:t>, pl. MMP-9) felszabadíthatják.</a:t>
            </a:r>
          </a:p>
          <a:p>
            <a:endParaRPr lang="hu-HU" dirty="0" smtClean="0"/>
          </a:p>
          <a:p>
            <a:r>
              <a:rPr lang="hu-HU" b="1" dirty="0" smtClean="0"/>
              <a:t>Csontvelő eredetű sejtek segítik a tumor érképzését: a veleszületett immunrendszer sejtjei (pl. </a:t>
            </a:r>
            <a:r>
              <a:rPr lang="hu-HU" b="1" dirty="0" err="1" smtClean="0"/>
              <a:t>makrofágok</a:t>
            </a:r>
            <a:r>
              <a:rPr lang="hu-HU" b="1" dirty="0" smtClean="0"/>
              <a:t>) </a:t>
            </a:r>
            <a:r>
              <a:rPr lang="hu-HU" b="1" dirty="0" err="1" smtClean="0"/>
              <a:t>infiltrálódnak</a:t>
            </a:r>
            <a:r>
              <a:rPr lang="hu-HU" b="1" dirty="0" smtClean="0"/>
              <a:t> a (</a:t>
            </a:r>
            <a:r>
              <a:rPr lang="hu-HU" b="1" dirty="0" err="1" smtClean="0"/>
              <a:t>pre</a:t>
            </a:r>
            <a:r>
              <a:rPr lang="hu-HU" b="1" dirty="0" smtClean="0"/>
              <a:t>)</a:t>
            </a:r>
            <a:r>
              <a:rPr lang="hu-HU" b="1" dirty="0" err="1" smtClean="0"/>
              <a:t>malignus</a:t>
            </a:r>
            <a:r>
              <a:rPr lang="hu-HU" b="1" dirty="0" smtClean="0"/>
              <a:t> </a:t>
            </a:r>
            <a:r>
              <a:rPr lang="hu-HU" b="1" dirty="0" err="1" smtClean="0"/>
              <a:t>léziókba</a:t>
            </a:r>
            <a:r>
              <a:rPr lang="hu-HU" b="1" dirty="0" smtClean="0"/>
              <a:t>, </a:t>
            </a:r>
            <a:r>
              <a:rPr lang="hu-HU" dirty="0" smtClean="0"/>
              <a:t>és összegyűlnek a tumor marginális részén és segítik az érképzést (többek között </a:t>
            </a:r>
            <a:r>
              <a:rPr lang="hu-HU" dirty="0" err="1" smtClean="0"/>
              <a:t>VEGF-et</a:t>
            </a:r>
            <a:r>
              <a:rPr lang="hu-HU" dirty="0" smtClean="0"/>
              <a:t> is termelnek!!).</a:t>
            </a:r>
          </a:p>
          <a:p>
            <a:endParaRPr lang="hu-HU" dirty="0" smtClean="0"/>
          </a:p>
          <a:p>
            <a:r>
              <a:rPr lang="hu-HU" dirty="0" smtClean="0"/>
              <a:t>Megfigyelték csontvelő eredetű </a:t>
            </a:r>
            <a:r>
              <a:rPr lang="hu-HU" dirty="0" err="1" smtClean="0"/>
              <a:t>vaszkuláris</a:t>
            </a:r>
            <a:r>
              <a:rPr lang="hu-HU" dirty="0" smtClean="0"/>
              <a:t> </a:t>
            </a:r>
            <a:r>
              <a:rPr lang="hu-HU" dirty="0" err="1" smtClean="0"/>
              <a:t>progenitor</a:t>
            </a:r>
            <a:r>
              <a:rPr lang="hu-HU" dirty="0" smtClean="0"/>
              <a:t> sejtek </a:t>
            </a:r>
            <a:r>
              <a:rPr lang="hu-HU" dirty="0" err="1" smtClean="0"/>
              <a:t>neopláziás</a:t>
            </a:r>
            <a:r>
              <a:rPr lang="hu-HU" dirty="0" smtClean="0"/>
              <a:t> </a:t>
            </a:r>
            <a:r>
              <a:rPr lang="hu-HU" dirty="0" err="1" smtClean="0"/>
              <a:t>léziókba</a:t>
            </a:r>
            <a:r>
              <a:rPr lang="hu-HU" dirty="0" smtClean="0"/>
              <a:t> való vándorlását is!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1835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618163" y="1747838"/>
            <a:ext cx="3330575" cy="414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4368" rIns="0" bIns="0"/>
          <a:lstStyle/>
          <a:p>
            <a:pPr marL="355600" indent="-258763" algn="just">
              <a:spcAft>
                <a:spcPts val="1288"/>
              </a:spcAft>
              <a:buFont typeface="Arial" charset="0"/>
              <a:buChar char="•"/>
              <a:tabLst>
                <a:tab pos="355600" algn="l"/>
                <a:tab pos="760413" algn="l"/>
                <a:tab pos="1168400" algn="l"/>
                <a:tab pos="1576388" algn="l"/>
                <a:tab pos="1982788" algn="l"/>
                <a:tab pos="2390775" algn="l"/>
                <a:tab pos="2798763" algn="l"/>
                <a:tab pos="3206750" algn="l"/>
                <a:tab pos="3613150" algn="l"/>
                <a:tab pos="4021138" algn="l"/>
                <a:tab pos="4429125" algn="l"/>
                <a:tab pos="4835525" algn="l"/>
                <a:tab pos="5243513" algn="l"/>
                <a:tab pos="5651500" algn="l"/>
                <a:tab pos="6059488" algn="l"/>
                <a:tab pos="6465888" algn="l"/>
                <a:tab pos="6873875" algn="l"/>
                <a:tab pos="7281863" algn="l"/>
                <a:tab pos="7688263" algn="l"/>
                <a:tab pos="8096250" algn="l"/>
                <a:tab pos="8504238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tumorsejtek</a:t>
            </a:r>
            <a:r>
              <a:rPr 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kiszabadulnak a primer gócból (B)</a:t>
            </a:r>
          </a:p>
          <a:p>
            <a:pPr marL="355600" indent="-258763" algn="just">
              <a:spcAft>
                <a:spcPts val="1288"/>
              </a:spcAft>
              <a:buFont typeface="Arial" charset="0"/>
              <a:buChar char="•"/>
              <a:tabLst>
                <a:tab pos="355600" algn="l"/>
                <a:tab pos="760413" algn="l"/>
                <a:tab pos="1168400" algn="l"/>
                <a:tab pos="1576388" algn="l"/>
                <a:tab pos="1982788" algn="l"/>
                <a:tab pos="2390775" algn="l"/>
                <a:tab pos="2798763" algn="l"/>
                <a:tab pos="3206750" algn="l"/>
                <a:tab pos="3613150" algn="l"/>
                <a:tab pos="4021138" algn="l"/>
                <a:tab pos="4429125" algn="l"/>
                <a:tab pos="4835525" algn="l"/>
                <a:tab pos="5243513" algn="l"/>
                <a:tab pos="5651500" algn="l"/>
                <a:tab pos="6059488" algn="l"/>
                <a:tab pos="6465888" algn="l"/>
                <a:tab pos="6873875" algn="l"/>
                <a:tab pos="7281863" algn="l"/>
                <a:tab pos="7688263" algn="l"/>
                <a:tab pos="8096250" algn="l"/>
                <a:tab pos="8504238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Belépnek a keringésbe a kapillárisokon keresztül (C)</a:t>
            </a:r>
          </a:p>
          <a:p>
            <a:pPr marL="355600" indent="-258763" algn="just">
              <a:spcAft>
                <a:spcPts val="1288"/>
              </a:spcAft>
              <a:buFont typeface="Arial" charset="0"/>
              <a:buChar char="•"/>
              <a:tabLst>
                <a:tab pos="355600" algn="l"/>
                <a:tab pos="760413" algn="l"/>
                <a:tab pos="1168400" algn="l"/>
                <a:tab pos="1576388" algn="l"/>
                <a:tab pos="1982788" algn="l"/>
                <a:tab pos="2390775" algn="l"/>
                <a:tab pos="2798763" algn="l"/>
                <a:tab pos="3206750" algn="l"/>
                <a:tab pos="3613150" algn="l"/>
                <a:tab pos="4021138" algn="l"/>
                <a:tab pos="4429125" algn="l"/>
                <a:tab pos="4835525" algn="l"/>
                <a:tab pos="5243513" algn="l"/>
                <a:tab pos="5651500" algn="l"/>
                <a:tab pos="6059488" algn="l"/>
                <a:tab pos="6465888" algn="l"/>
                <a:tab pos="6873875" algn="l"/>
                <a:tab pos="7281863" algn="l"/>
                <a:tab pos="7688263" algn="l"/>
                <a:tab pos="8096250" algn="l"/>
                <a:tab pos="8504238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Megtapadnak az erek falán (D)</a:t>
            </a:r>
          </a:p>
          <a:p>
            <a:pPr marL="355600" indent="-258763" algn="just">
              <a:spcAft>
                <a:spcPts val="1288"/>
              </a:spcAft>
              <a:buFont typeface="Arial" charset="0"/>
              <a:buChar char="•"/>
              <a:tabLst>
                <a:tab pos="355600" algn="l"/>
                <a:tab pos="760413" algn="l"/>
                <a:tab pos="1168400" algn="l"/>
                <a:tab pos="1576388" algn="l"/>
                <a:tab pos="1982788" algn="l"/>
                <a:tab pos="2390775" algn="l"/>
                <a:tab pos="2798763" algn="l"/>
                <a:tab pos="3206750" algn="l"/>
                <a:tab pos="3613150" algn="l"/>
                <a:tab pos="4021138" algn="l"/>
                <a:tab pos="4429125" algn="l"/>
                <a:tab pos="4835525" algn="l"/>
                <a:tab pos="5243513" algn="l"/>
                <a:tab pos="5651500" algn="l"/>
                <a:tab pos="6059488" algn="l"/>
                <a:tab pos="6465888" algn="l"/>
                <a:tab pos="6873875" algn="l"/>
                <a:tab pos="7281863" algn="l"/>
                <a:tab pos="7688263" algn="l"/>
                <a:tab pos="8096250" algn="l"/>
                <a:tab pos="8504238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Kilépnek az erekből (E)</a:t>
            </a:r>
          </a:p>
          <a:p>
            <a:pPr marL="355600" indent="-258763" algn="just">
              <a:spcAft>
                <a:spcPts val="1288"/>
              </a:spcAft>
              <a:buFont typeface="Arial" charset="0"/>
              <a:buChar char="•"/>
              <a:tabLst>
                <a:tab pos="355600" algn="l"/>
                <a:tab pos="760413" algn="l"/>
                <a:tab pos="1168400" algn="l"/>
                <a:tab pos="1576388" algn="l"/>
                <a:tab pos="1982788" algn="l"/>
                <a:tab pos="2390775" algn="l"/>
                <a:tab pos="2798763" algn="l"/>
                <a:tab pos="3206750" algn="l"/>
                <a:tab pos="3613150" algn="l"/>
                <a:tab pos="4021138" algn="l"/>
                <a:tab pos="4429125" algn="l"/>
                <a:tab pos="4835525" algn="l"/>
                <a:tab pos="5243513" algn="l"/>
                <a:tab pos="5651500" algn="l"/>
                <a:tab pos="6059488" algn="l"/>
                <a:tab pos="6465888" algn="l"/>
                <a:tab pos="6873875" algn="l"/>
                <a:tab pos="7281863" algn="l"/>
                <a:tab pos="7688263" algn="l"/>
                <a:tab pos="8096250" algn="l"/>
                <a:tab pos="8504238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Végül megtelepszenek távoli szövetekben, ahol osztódásba kezdenek, létrehozva új kolóniákat (F)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0"/>
            <a:ext cx="8228013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737" rIns="0" bIns="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2800" b="1" dirty="0" smtClean="0">
                <a:solidFill>
                  <a:srgbClr val="000000"/>
                </a:solidFill>
                <a:latin typeface="Times New Roman" pitchFamily="18" charset="0"/>
              </a:rPr>
              <a:t>6. sajátosság: képesség invázióra és </a:t>
            </a:r>
            <a:r>
              <a:rPr lang="hu-H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metasztázisra</a:t>
            </a:r>
            <a:r>
              <a:rPr lang="hu-H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hu-H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892300"/>
            <a:ext cx="5684837" cy="454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627784" y="1052736"/>
            <a:ext cx="403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metasztázis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többlépcsős folyamat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707904" y="260648"/>
            <a:ext cx="5436096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737" rIns="0" bIns="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2800" dirty="0" err="1" smtClean="0">
                <a:solidFill>
                  <a:srgbClr val="000000"/>
                </a:solidFill>
                <a:latin typeface="Times New Roman" pitchFamily="18" charset="0"/>
              </a:rPr>
              <a:t>E-cadherin</a:t>
            </a:r>
            <a:r>
              <a:rPr lang="hu-HU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rgbClr val="000000"/>
                </a:solidFill>
                <a:latin typeface="Times New Roman" pitchFamily="18" charset="0"/>
              </a:rPr>
              <a:t>expresszió</a:t>
            </a:r>
            <a:r>
              <a:rPr lang="hu-HU" sz="2800" dirty="0" smtClean="0">
                <a:solidFill>
                  <a:srgbClr val="000000"/>
                </a:solidFill>
                <a:latin typeface="Times New Roman" pitchFamily="18" charset="0"/>
              </a:rPr>
              <a:t> elvesztése: kulcs az EMT (</a:t>
            </a:r>
            <a:r>
              <a:rPr lang="hu-HU" sz="2800" dirty="0" err="1" smtClean="0">
                <a:solidFill>
                  <a:srgbClr val="000000"/>
                </a:solidFill>
                <a:latin typeface="Times New Roman" pitchFamily="18" charset="0"/>
              </a:rPr>
              <a:t>epiteliális-mesenchymális</a:t>
            </a:r>
            <a:r>
              <a:rPr lang="hu-HU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rgbClr val="000000"/>
                </a:solidFill>
                <a:latin typeface="Times New Roman" pitchFamily="18" charset="0"/>
              </a:rPr>
              <a:t>tranzíció</a:t>
            </a:r>
            <a:r>
              <a:rPr lang="hu-HU" sz="2800" dirty="0" smtClean="0">
                <a:solidFill>
                  <a:srgbClr val="000000"/>
                </a:solidFill>
                <a:latin typeface="Times New Roman" pitchFamily="18" charset="0"/>
              </a:rPr>
              <a:t>) folyamatához, azaz az invázióhoz</a:t>
            </a:r>
            <a:endParaRPr lang="hu-HU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491880" y="2276872"/>
            <a:ext cx="5324475" cy="3976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900" rIns="0" bIns="0"/>
          <a:lstStyle/>
          <a:p>
            <a:pPr marL="309563" indent="-307975" algn="just">
              <a:spcAft>
                <a:spcPts val="1288"/>
              </a:spcAft>
              <a:buFont typeface="Arial" charset="0"/>
              <a:buChar char="•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sejt adhéziós kapcsolatok fő komponense </a:t>
            </a:r>
            <a:r>
              <a:rPr lang="hu-HU" sz="2000" dirty="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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E-cadherin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hiánya az EMT (</a:t>
            </a:r>
            <a:r>
              <a:rPr lang="hu-H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epiteliális-mesenchymális</a:t>
            </a:r>
            <a:r>
              <a:rPr 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tranzíció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folyamatának beindításához vezet (</a:t>
            </a:r>
            <a:r>
              <a:rPr lang="hu-H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invazív</a:t>
            </a:r>
            <a:r>
              <a:rPr 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képesség alapja)</a:t>
            </a:r>
          </a:p>
          <a:p>
            <a:pPr marL="309563" indent="-307975" algn="just">
              <a:spcAft>
                <a:spcPts val="1288"/>
              </a:spcAft>
              <a:buFont typeface="Arial" charset="0"/>
              <a:buChar char="•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E-cadherin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és az aktin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citoszkeleton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között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citoplazmatikus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sejt adhéziós komplex (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Cytoplasmatic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CCC) révén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β-catenin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könnyíti meg az interakciót </a:t>
            </a:r>
          </a:p>
          <a:p>
            <a:pPr marL="309563" indent="-307975" algn="just">
              <a:spcAft>
                <a:spcPts val="1288"/>
              </a:spcAft>
              <a:buSzPct val="45000"/>
              <a:buFont typeface="Symbol" pitchFamily="18" charset="2"/>
              <a:buChar char="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Metasztázisokban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alacsony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E-cadherin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szint → hiányában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β-catenin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felhalmozódik (citoplazmában) → abnormális TCF/LEF aktiváció →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proliferáció</a:t>
            </a:r>
            <a:endParaRPr lang="hu-H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9563" indent="-307975" algn="just">
              <a:spcAft>
                <a:spcPts val="1288"/>
              </a:spcAft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endParaRPr lang="hu-H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93688"/>
            <a:ext cx="3060700" cy="651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image “http://www.ncbi.nlm.nih.gov/books/bookres.fcgi/dbio/ch6f23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742" y="764705"/>
            <a:ext cx="703780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59832" y="188640"/>
            <a:ext cx="310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err="1"/>
              <a:t>Wingless</a:t>
            </a:r>
            <a:r>
              <a:rPr lang="hu-HU" sz="2000" b="1" dirty="0"/>
              <a:t> (</a:t>
            </a:r>
            <a:r>
              <a:rPr lang="hu-HU" sz="2000" b="1" dirty="0" err="1"/>
              <a:t>Wnt</a:t>
            </a:r>
            <a:r>
              <a:rPr lang="hu-HU" sz="2000" b="1" dirty="0"/>
              <a:t>) </a:t>
            </a:r>
            <a:r>
              <a:rPr lang="hu-HU" sz="2000" b="1" dirty="0" err="1"/>
              <a:t>pathway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88424" cy="6109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195736" y="0"/>
            <a:ext cx="488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EMT: </a:t>
            </a:r>
            <a:r>
              <a:rPr lang="hu-HU" sz="2000" b="1" dirty="0" err="1" smtClean="0"/>
              <a:t>epitheilal-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smtClean="0"/>
              <a:t>- </a:t>
            </a:r>
            <a:r>
              <a:rPr lang="hu-HU" sz="2000" b="1" dirty="0" err="1" smtClean="0"/>
              <a:t>mesenchymal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transition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églalap 1"/>
          <p:cNvSpPr>
            <a:spLocks noChangeArrowheads="1"/>
          </p:cNvSpPr>
          <p:nvPr/>
        </p:nvSpPr>
        <p:spPr bwMode="auto">
          <a:xfrm>
            <a:off x="971600" y="692696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err="1" smtClean="0"/>
              <a:t>Six</a:t>
            </a:r>
            <a:r>
              <a:rPr lang="hu-HU" b="1" dirty="0" smtClean="0"/>
              <a:t> </a:t>
            </a:r>
            <a:r>
              <a:rPr lang="hu-HU" b="1" dirty="0" err="1" smtClean="0"/>
              <a:t>hallmarks</a:t>
            </a:r>
            <a:r>
              <a:rPr lang="hu-HU" b="1" dirty="0" smtClean="0"/>
              <a:t> </a:t>
            </a:r>
            <a:r>
              <a:rPr lang="hu-HU" b="1" dirty="0" err="1" smtClean="0"/>
              <a:t>already</a:t>
            </a:r>
            <a:r>
              <a:rPr lang="hu-HU" b="1" dirty="0" smtClean="0"/>
              <a:t> </a:t>
            </a:r>
            <a:r>
              <a:rPr lang="hu-HU" b="1" dirty="0" err="1" smtClean="0"/>
              <a:t>known</a:t>
            </a:r>
            <a:r>
              <a:rPr lang="hu-HU" b="1" dirty="0" smtClean="0"/>
              <a:t> – 6, már ismert rákos sejtekre jellemző </a:t>
            </a:r>
            <a:r>
              <a:rPr lang="hu-HU" b="1" dirty="0" smtClean="0"/>
              <a:t>sajátosság:</a:t>
            </a:r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1.</a:t>
            </a:r>
            <a:r>
              <a:rPr lang="en-US" b="1" dirty="0"/>
              <a:t>sustaining proliferative </a:t>
            </a:r>
            <a:r>
              <a:rPr lang="en-US" b="1" dirty="0" smtClean="0"/>
              <a:t>signaling</a:t>
            </a:r>
            <a:r>
              <a:rPr lang="hu-HU" b="1" dirty="0" smtClean="0"/>
              <a:t> – növekedési szignálok folyamatos fenntartása</a:t>
            </a:r>
            <a:endParaRPr lang="hu-HU" b="1" dirty="0"/>
          </a:p>
          <a:p>
            <a:r>
              <a:rPr lang="hu-HU" b="1" dirty="0"/>
              <a:t>2.</a:t>
            </a:r>
            <a:r>
              <a:rPr lang="en-US" b="1" dirty="0"/>
              <a:t> evading growth</a:t>
            </a:r>
            <a:r>
              <a:rPr lang="hu-HU" b="1" dirty="0"/>
              <a:t> </a:t>
            </a:r>
            <a:r>
              <a:rPr lang="en-US" b="1" dirty="0" smtClean="0"/>
              <a:t>suppressors</a:t>
            </a:r>
            <a:r>
              <a:rPr lang="hu-HU" b="1" dirty="0" smtClean="0"/>
              <a:t> – növekedés gátló szignálok elkerülése</a:t>
            </a:r>
            <a:r>
              <a:rPr lang="en-US" b="1" dirty="0" smtClean="0"/>
              <a:t> </a:t>
            </a:r>
            <a:endParaRPr lang="hu-HU" b="1" dirty="0"/>
          </a:p>
          <a:p>
            <a:r>
              <a:rPr lang="hu-HU" b="1" dirty="0"/>
              <a:t>3. </a:t>
            </a:r>
            <a:r>
              <a:rPr lang="en-US" b="1" dirty="0"/>
              <a:t>resisting cell </a:t>
            </a:r>
            <a:r>
              <a:rPr lang="en-US" b="1" dirty="0" smtClean="0"/>
              <a:t>death</a:t>
            </a:r>
            <a:r>
              <a:rPr lang="hu-HU" b="1" dirty="0" smtClean="0"/>
              <a:t> – rezisztencia a sejthalállal szemben</a:t>
            </a:r>
            <a:endParaRPr lang="hu-HU" b="1" dirty="0"/>
          </a:p>
          <a:p>
            <a:r>
              <a:rPr lang="hu-HU" b="1" dirty="0"/>
              <a:t>4.</a:t>
            </a:r>
            <a:r>
              <a:rPr lang="en-US" b="1" dirty="0"/>
              <a:t> enabling </a:t>
            </a:r>
            <a:r>
              <a:rPr lang="en-US" b="1" dirty="0" err="1"/>
              <a:t>replicative</a:t>
            </a:r>
            <a:r>
              <a:rPr lang="en-US" b="1" dirty="0"/>
              <a:t> </a:t>
            </a:r>
            <a:r>
              <a:rPr lang="en-US" b="1" dirty="0" smtClean="0"/>
              <a:t>immortality</a:t>
            </a:r>
            <a:r>
              <a:rPr lang="hu-HU" b="1" dirty="0" smtClean="0"/>
              <a:t> - halhatatlanság</a:t>
            </a:r>
            <a:r>
              <a:rPr lang="en-US" b="1" dirty="0" smtClean="0"/>
              <a:t> </a:t>
            </a:r>
            <a:endParaRPr lang="hu-HU" b="1" dirty="0"/>
          </a:p>
          <a:p>
            <a:r>
              <a:rPr lang="hu-HU" b="1" dirty="0"/>
              <a:t>5. </a:t>
            </a:r>
            <a:r>
              <a:rPr lang="en-US" b="1" dirty="0"/>
              <a:t>inducing </a:t>
            </a:r>
            <a:r>
              <a:rPr lang="en-US" b="1" dirty="0" smtClean="0"/>
              <a:t>angiogenesis</a:t>
            </a:r>
            <a:r>
              <a:rPr lang="hu-HU" b="1" dirty="0" smtClean="0"/>
              <a:t> - érképzés</a:t>
            </a:r>
            <a:endParaRPr lang="hu-HU" b="1" dirty="0"/>
          </a:p>
          <a:p>
            <a:r>
              <a:rPr lang="hu-HU" b="1" dirty="0"/>
              <a:t>6. a</a:t>
            </a:r>
            <a:r>
              <a:rPr lang="en-US" b="1" dirty="0" err="1"/>
              <a:t>ctivating</a:t>
            </a:r>
            <a:r>
              <a:rPr lang="hu-HU" b="1" dirty="0"/>
              <a:t> </a:t>
            </a:r>
            <a:r>
              <a:rPr lang="hu-HU" b="1" dirty="0" err="1"/>
              <a:t>invasion</a:t>
            </a:r>
            <a:r>
              <a:rPr lang="hu-HU" b="1" dirty="0"/>
              <a:t> and </a:t>
            </a:r>
            <a:r>
              <a:rPr lang="hu-HU" b="1" dirty="0" err="1" smtClean="0"/>
              <a:t>metastasis</a:t>
            </a:r>
            <a:r>
              <a:rPr lang="hu-HU" b="1" dirty="0" smtClean="0"/>
              <a:t> – invázió és </a:t>
            </a:r>
            <a:r>
              <a:rPr lang="hu-HU" b="1" dirty="0" err="1" smtClean="0"/>
              <a:t>metasztázis</a:t>
            </a:r>
            <a:r>
              <a:rPr lang="hu-HU" b="1" dirty="0" smtClean="0"/>
              <a:t> aktiválása.</a:t>
            </a:r>
            <a:endParaRPr lang="hu-HU" b="1" dirty="0"/>
          </a:p>
        </p:txBody>
      </p:sp>
      <p:sp>
        <p:nvSpPr>
          <p:cNvPr id="38916" name="Szövegdoboz 3"/>
          <p:cNvSpPr txBox="1">
            <a:spLocks noChangeArrowheads="1"/>
          </p:cNvSpPr>
          <p:nvPr/>
        </p:nvSpPr>
        <p:spPr bwMode="auto">
          <a:xfrm>
            <a:off x="755576" y="4293096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4 </a:t>
            </a:r>
            <a:r>
              <a:rPr lang="hu-HU" b="1" dirty="0" err="1" smtClean="0">
                <a:solidFill>
                  <a:srgbClr val="FF0000"/>
                </a:solidFill>
              </a:rPr>
              <a:t>emerging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hallmarks</a:t>
            </a:r>
            <a:r>
              <a:rPr lang="hu-HU" b="1" dirty="0" smtClean="0">
                <a:solidFill>
                  <a:srgbClr val="FF0000"/>
                </a:solidFill>
              </a:rPr>
              <a:t> – </a:t>
            </a:r>
            <a:r>
              <a:rPr lang="hu-HU" b="1" dirty="0" err="1" smtClean="0">
                <a:solidFill>
                  <a:srgbClr val="FF0000"/>
                </a:solidFill>
              </a:rPr>
              <a:t>4</a:t>
            </a:r>
            <a:r>
              <a:rPr lang="hu-HU" b="1" dirty="0" smtClean="0">
                <a:solidFill>
                  <a:srgbClr val="FF0000"/>
                </a:solidFill>
              </a:rPr>
              <a:t>, új daganatokra jellemző karakter :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rgbClr val="FF0000"/>
                </a:solidFill>
              </a:rPr>
              <a:t>reprogramming </a:t>
            </a:r>
            <a:r>
              <a:rPr lang="en-US" b="1" dirty="0">
                <a:solidFill>
                  <a:srgbClr val="FF0000"/>
                </a:solidFill>
              </a:rPr>
              <a:t>of energy </a:t>
            </a:r>
            <a:r>
              <a:rPr lang="en-US" b="1" dirty="0" smtClean="0">
                <a:solidFill>
                  <a:srgbClr val="FF0000"/>
                </a:solidFill>
              </a:rPr>
              <a:t>metabolism</a:t>
            </a:r>
            <a:r>
              <a:rPr lang="hu-HU" b="1" dirty="0" smtClean="0">
                <a:solidFill>
                  <a:srgbClr val="FF0000"/>
                </a:solidFill>
              </a:rPr>
              <a:t> – az energiaháztartás újraprogramozása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2. </a:t>
            </a:r>
            <a:r>
              <a:rPr lang="en-US" b="1" dirty="0" smtClean="0">
                <a:solidFill>
                  <a:srgbClr val="FF0000"/>
                </a:solidFill>
              </a:rPr>
              <a:t>evading immune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destruction</a:t>
            </a:r>
            <a:r>
              <a:rPr lang="hu-HU" b="1" dirty="0" smtClean="0">
                <a:solidFill>
                  <a:srgbClr val="FF0000"/>
                </a:solidFill>
              </a:rPr>
              <a:t> – az immunrendszer sejtpusztító folyamatainak elkerülése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3. </a:t>
            </a:r>
            <a:r>
              <a:rPr lang="hu-HU" b="1" dirty="0" err="1" smtClean="0">
                <a:solidFill>
                  <a:srgbClr val="FF0000"/>
                </a:solidFill>
              </a:rPr>
              <a:t>genome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instability</a:t>
            </a:r>
            <a:r>
              <a:rPr lang="hu-HU" b="1" dirty="0" smtClean="0">
                <a:solidFill>
                  <a:srgbClr val="FF0000"/>
                </a:solidFill>
              </a:rPr>
              <a:t> – a daganatsejtek genomja instabillá válik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4. </a:t>
            </a:r>
            <a:r>
              <a:rPr lang="hu-HU" b="1" dirty="0">
                <a:solidFill>
                  <a:srgbClr val="FF0000"/>
                </a:solidFill>
              </a:rPr>
              <a:t>t</a:t>
            </a:r>
            <a:r>
              <a:rPr lang="hu-HU" b="1" dirty="0" smtClean="0">
                <a:solidFill>
                  <a:srgbClr val="FF0000"/>
                </a:solidFill>
              </a:rPr>
              <a:t>umor </a:t>
            </a:r>
            <a:r>
              <a:rPr lang="hu-HU" b="1" dirty="0" err="1" smtClean="0">
                <a:solidFill>
                  <a:srgbClr val="FF0000"/>
                </a:solidFill>
              </a:rPr>
              <a:t>promoting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inflammation</a:t>
            </a:r>
            <a:r>
              <a:rPr lang="hu-HU" b="1" dirty="0" smtClean="0">
                <a:solidFill>
                  <a:srgbClr val="FF0000"/>
                </a:solidFill>
              </a:rPr>
              <a:t> – </a:t>
            </a:r>
            <a:r>
              <a:rPr lang="hu-HU" b="1" dirty="0" err="1" smtClean="0">
                <a:solidFill>
                  <a:srgbClr val="FF0000"/>
                </a:solidFill>
              </a:rPr>
              <a:t>tumorfejlődést</a:t>
            </a:r>
            <a:r>
              <a:rPr lang="hu-HU" b="1" dirty="0" smtClean="0">
                <a:solidFill>
                  <a:srgbClr val="FF0000"/>
                </a:solidFill>
              </a:rPr>
              <a:t> segítő gyulladások kialakulása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8917" name="Szövegdoboz 4"/>
          <p:cNvSpPr txBox="1">
            <a:spLocks noChangeArrowheads="1"/>
          </p:cNvSpPr>
          <p:nvPr/>
        </p:nvSpPr>
        <p:spPr bwMode="auto">
          <a:xfrm>
            <a:off x="585565" y="0"/>
            <a:ext cx="8076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b="1" dirty="0" err="1"/>
              <a:t>Hanahan</a:t>
            </a:r>
            <a:r>
              <a:rPr lang="hu-HU" b="1" dirty="0"/>
              <a:t> D and Weinberg RA: </a:t>
            </a:r>
            <a:r>
              <a:rPr lang="hu-HU" b="1" dirty="0" err="1"/>
              <a:t>Hallmarks</a:t>
            </a:r>
            <a:r>
              <a:rPr lang="hu-HU" b="1" dirty="0"/>
              <a:t> of </a:t>
            </a:r>
            <a:r>
              <a:rPr lang="hu-HU" b="1" dirty="0" err="1"/>
              <a:t>cancer</a:t>
            </a:r>
            <a:r>
              <a:rPr lang="hu-HU" b="1" dirty="0"/>
              <a:t>: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next</a:t>
            </a:r>
            <a:r>
              <a:rPr lang="hu-HU" b="1" dirty="0"/>
              <a:t> </a:t>
            </a:r>
            <a:r>
              <a:rPr lang="hu-HU" b="1" dirty="0" err="1"/>
              <a:t>generation</a:t>
            </a:r>
            <a:r>
              <a:rPr lang="hu-HU" b="1" dirty="0"/>
              <a:t> (2011, </a:t>
            </a:r>
            <a:r>
              <a:rPr lang="hu-HU" b="1" dirty="0" err="1"/>
              <a:t>Cell</a:t>
            </a:r>
            <a:r>
              <a:rPr lang="hu-HU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9249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TGF- β </a:t>
            </a:r>
            <a:r>
              <a:rPr lang="hu-HU" dirty="0" smtClean="0"/>
              <a:t>aktivációja a </a:t>
            </a:r>
            <a:r>
              <a:rPr lang="hu-HU" dirty="0" err="1" smtClean="0"/>
              <a:t>Smad-interacting</a:t>
            </a:r>
            <a:r>
              <a:rPr lang="hu-HU" dirty="0" smtClean="0"/>
              <a:t> fehérjéken, a </a:t>
            </a:r>
            <a:r>
              <a:rPr lang="hu-HU" b="1" dirty="0" err="1" smtClean="0"/>
              <a:t>Snail</a:t>
            </a:r>
            <a:r>
              <a:rPr lang="hu-HU" b="1" dirty="0" smtClean="0"/>
              <a:t> és </a:t>
            </a:r>
            <a:r>
              <a:rPr lang="hu-HU" b="1" dirty="0" err="1" smtClean="0"/>
              <a:t>Slug-on</a:t>
            </a:r>
            <a:r>
              <a:rPr lang="hu-HU" b="1" dirty="0" smtClean="0"/>
              <a:t> </a:t>
            </a:r>
            <a:r>
              <a:rPr lang="hu-HU" dirty="0" smtClean="0"/>
              <a:t>(cink-ujj transzkripciós faktorok) </a:t>
            </a:r>
            <a:r>
              <a:rPr lang="hu-HU" b="1" dirty="0" smtClean="0"/>
              <a:t>keresztül az </a:t>
            </a:r>
            <a:r>
              <a:rPr lang="hu-HU" b="1" dirty="0" err="1" smtClean="0"/>
              <a:t>E-cadherin</a:t>
            </a:r>
            <a:r>
              <a:rPr lang="hu-HU" b="1" dirty="0" smtClean="0"/>
              <a:t> repressziójához </a:t>
            </a:r>
            <a:r>
              <a:rPr lang="hu-HU" dirty="0" smtClean="0"/>
              <a:t>vezet, ami </a:t>
            </a:r>
            <a:r>
              <a:rPr lang="hu-HU" dirty="0" smtClean="0"/>
              <a:t>a β </a:t>
            </a:r>
            <a:r>
              <a:rPr lang="hu-HU" dirty="0" err="1" smtClean="0"/>
              <a:t>-catenin</a:t>
            </a:r>
            <a:r>
              <a:rPr lang="hu-HU" dirty="0" smtClean="0"/>
              <a:t> „</a:t>
            </a:r>
            <a:r>
              <a:rPr lang="hu-HU" dirty="0" smtClean="0"/>
              <a:t>kiszabadulásán” </a:t>
            </a:r>
            <a:r>
              <a:rPr lang="hu-HU" dirty="0" smtClean="0"/>
              <a:t>és </a:t>
            </a:r>
            <a:r>
              <a:rPr lang="hu-HU" b="1" dirty="0" smtClean="0"/>
              <a:t>TCF/LEF</a:t>
            </a:r>
            <a:r>
              <a:rPr lang="hu-HU" dirty="0" smtClean="0"/>
              <a:t> </a:t>
            </a:r>
            <a:r>
              <a:rPr lang="hu-HU" dirty="0" smtClean="0"/>
              <a:t>aktivációjának </a:t>
            </a:r>
            <a:r>
              <a:rPr lang="hu-HU" dirty="0" smtClean="0"/>
              <a:t>ismeretében </a:t>
            </a:r>
            <a:r>
              <a:rPr lang="hu-HU" dirty="0" err="1" smtClean="0"/>
              <a:t>EMT-hez</a:t>
            </a:r>
            <a:r>
              <a:rPr lang="hu-HU" dirty="0" smtClean="0"/>
              <a:t> vezet.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79712" y="260648"/>
            <a:ext cx="4648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EMT: </a:t>
            </a:r>
            <a:r>
              <a:rPr lang="hu-HU" sz="2000" b="1" dirty="0" err="1" smtClean="0"/>
              <a:t>epiteliális</a:t>
            </a:r>
            <a:r>
              <a:rPr lang="hu-HU" sz="2000" b="1" dirty="0" smtClean="0"/>
              <a:t> – </a:t>
            </a:r>
            <a:r>
              <a:rPr lang="hu-HU" sz="2000" b="1" dirty="0" err="1" smtClean="0"/>
              <a:t>mesenchymális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tranzíció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" y="11247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EMT: az </a:t>
            </a:r>
            <a:r>
              <a:rPr lang="hu-HU" dirty="0" err="1" smtClean="0"/>
              <a:t>epiteliális</a:t>
            </a:r>
            <a:r>
              <a:rPr lang="hu-HU" dirty="0" smtClean="0"/>
              <a:t> sejtek </a:t>
            </a:r>
            <a:r>
              <a:rPr lang="hu-HU" dirty="0" err="1" smtClean="0"/>
              <a:t>poligonális</a:t>
            </a:r>
            <a:r>
              <a:rPr lang="hu-HU" dirty="0" smtClean="0"/>
              <a:t>  szerkezete orsószerű , </a:t>
            </a:r>
            <a:r>
              <a:rPr lang="hu-HU" dirty="0" err="1" smtClean="0"/>
              <a:t>mesenchyma-szerű</a:t>
            </a:r>
            <a:r>
              <a:rPr lang="hu-HU" dirty="0" smtClean="0"/>
              <a:t> struktúrát vesznek fel.</a:t>
            </a:r>
          </a:p>
          <a:p>
            <a:r>
              <a:rPr lang="hu-HU" dirty="0" smtClean="0"/>
              <a:t>A sejtek </a:t>
            </a:r>
            <a:r>
              <a:rPr lang="hu-HU" dirty="0" err="1" smtClean="0"/>
              <a:t>motilitása</a:t>
            </a:r>
            <a:r>
              <a:rPr lang="hu-HU" dirty="0" smtClean="0"/>
              <a:t> fokozódik, pl. az </a:t>
            </a:r>
            <a:r>
              <a:rPr lang="hu-HU" dirty="0" err="1" smtClean="0"/>
              <a:t>N-cadherin</a:t>
            </a:r>
            <a:r>
              <a:rPr lang="hu-HU" dirty="0" smtClean="0"/>
              <a:t> (ami </a:t>
            </a:r>
            <a:r>
              <a:rPr lang="hu-HU" dirty="0" err="1" smtClean="0"/>
              <a:t>migráló</a:t>
            </a:r>
            <a:r>
              <a:rPr lang="hu-HU" dirty="0" smtClean="0"/>
              <a:t> neuronokban </a:t>
            </a:r>
            <a:r>
              <a:rPr lang="hu-HU" dirty="0" err="1" smtClean="0"/>
              <a:t>expresszálódik</a:t>
            </a:r>
            <a:r>
              <a:rPr lang="hu-HU" dirty="0" smtClean="0"/>
              <a:t>) </a:t>
            </a:r>
            <a:r>
              <a:rPr lang="hu-HU" dirty="0" err="1" smtClean="0"/>
              <a:t>expresszálódni</a:t>
            </a:r>
            <a:r>
              <a:rPr lang="hu-HU" dirty="0" smtClean="0"/>
              <a:t> kezd. Mátrix-degradáló enzimek (</a:t>
            </a:r>
            <a:r>
              <a:rPr lang="hu-HU" dirty="0" err="1" smtClean="0"/>
              <a:t>MMP-k</a:t>
            </a:r>
            <a:r>
              <a:rPr lang="hu-HU" dirty="0" smtClean="0"/>
              <a:t>) </a:t>
            </a:r>
            <a:r>
              <a:rPr lang="hu-HU" dirty="0" err="1" smtClean="0"/>
              <a:t>expresszálódnak</a:t>
            </a:r>
            <a:r>
              <a:rPr lang="hu-HU" dirty="0" smtClean="0"/>
              <a:t>, az új típusú </a:t>
            </a:r>
            <a:r>
              <a:rPr lang="hu-HU" dirty="0" err="1" smtClean="0"/>
              <a:t>tumorsejtek</a:t>
            </a:r>
            <a:r>
              <a:rPr lang="hu-HU" dirty="0" smtClean="0"/>
              <a:t> rezisztensebbé válnak az </a:t>
            </a:r>
            <a:r>
              <a:rPr lang="hu-HU" dirty="0" err="1" smtClean="0"/>
              <a:t>apoptózissal</a:t>
            </a:r>
            <a:r>
              <a:rPr lang="hu-HU" dirty="0" smtClean="0"/>
              <a:t> szemben.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3651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Snail</a:t>
            </a:r>
            <a:r>
              <a:rPr lang="hu-HU" b="1" dirty="0" smtClean="0"/>
              <a:t>, </a:t>
            </a:r>
            <a:r>
              <a:rPr lang="hu-HU" b="1" dirty="0" err="1" smtClean="0"/>
              <a:t>Slug</a:t>
            </a:r>
            <a:r>
              <a:rPr lang="hu-HU" b="1" dirty="0" smtClean="0"/>
              <a:t>, Twist </a:t>
            </a:r>
            <a:r>
              <a:rPr lang="hu-HU" dirty="0" smtClean="0"/>
              <a:t>transzkripciós faktorok kulcsszerepet játszanak az </a:t>
            </a:r>
            <a:r>
              <a:rPr lang="hu-HU" dirty="0" err="1" smtClean="0"/>
              <a:t>EMT-ben</a:t>
            </a:r>
            <a:r>
              <a:rPr lang="hu-HU" dirty="0" smtClean="0"/>
              <a:t>. De nagyon sok még a megoldatlan kérdés. Fontos lehet a tumor mikrokörnyezetének szerepe: az EMT az </a:t>
            </a:r>
            <a:r>
              <a:rPr lang="hu-HU" dirty="0" err="1" smtClean="0"/>
              <a:t>epiteliális</a:t>
            </a:r>
            <a:r>
              <a:rPr lang="hu-HU" dirty="0" smtClean="0"/>
              <a:t> tumorok marginális részén kezdődik: a </a:t>
            </a:r>
            <a:r>
              <a:rPr lang="hu-HU" b="1" dirty="0" smtClean="0"/>
              <a:t>mikrokörnyezet stimulálhatja a folyamatot!</a:t>
            </a:r>
            <a:endParaRPr lang="hu-H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1304925"/>
            <a:ext cx="8229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737" rIns="0" bIns="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4000">
                <a:solidFill>
                  <a:srgbClr val="000000"/>
                </a:solidFill>
                <a:latin typeface="Times New Roman" pitchFamily="18" charset="0"/>
              </a:rPr>
              <a:t>Metasztázis szupresszor gének (MSG)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54050" y="2776538"/>
            <a:ext cx="7837488" cy="310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900" rIns="0" bIns="0"/>
          <a:lstStyle/>
          <a:p>
            <a:pPr marL="387350" indent="-293688" algn="just">
              <a:spcAft>
                <a:spcPts val="1288"/>
              </a:spcAft>
              <a:buFont typeface="Wingdings" pitchFamily="2" charset="2"/>
              <a:buChar char=""/>
              <a:tabLst>
                <a:tab pos="387350" algn="l"/>
                <a:tab pos="793750" algn="l"/>
                <a:tab pos="1201738" algn="l"/>
                <a:tab pos="1609725" algn="l"/>
                <a:tab pos="2016125" algn="l"/>
                <a:tab pos="2424113" algn="l"/>
                <a:tab pos="2832100" algn="l"/>
                <a:tab pos="3238500" algn="l"/>
                <a:tab pos="3646488" algn="l"/>
                <a:tab pos="4054475" algn="l"/>
                <a:tab pos="4462463" algn="l"/>
                <a:tab pos="4868863" algn="l"/>
                <a:tab pos="5276850" algn="l"/>
                <a:tab pos="5684838" algn="l"/>
                <a:tab pos="6091238" algn="l"/>
                <a:tab pos="6499225" algn="l"/>
                <a:tab pos="6907213" algn="l"/>
                <a:tab pos="7315200" algn="l"/>
                <a:tab pos="7721600" algn="l"/>
                <a:tab pos="8129588" algn="l"/>
                <a:tab pos="8537575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Gátolják a spontán, makroszkópikus áttét képződést</a:t>
            </a:r>
          </a:p>
          <a:p>
            <a:pPr marL="387350" indent="-293688" algn="just">
              <a:spcAft>
                <a:spcPts val="1288"/>
              </a:spcAft>
              <a:buFont typeface="Wingdings" pitchFamily="2" charset="2"/>
              <a:buChar char=""/>
              <a:tabLst>
                <a:tab pos="387350" algn="l"/>
                <a:tab pos="793750" algn="l"/>
                <a:tab pos="1201738" algn="l"/>
                <a:tab pos="1609725" algn="l"/>
                <a:tab pos="2016125" algn="l"/>
                <a:tab pos="2424113" algn="l"/>
                <a:tab pos="2832100" algn="l"/>
                <a:tab pos="3238500" algn="l"/>
                <a:tab pos="3646488" algn="l"/>
                <a:tab pos="4054475" algn="l"/>
                <a:tab pos="4462463" algn="l"/>
                <a:tab pos="4868863" algn="l"/>
                <a:tab pos="5276850" algn="l"/>
                <a:tab pos="5684838" algn="l"/>
                <a:tab pos="6091238" algn="l"/>
                <a:tab pos="6499225" algn="l"/>
                <a:tab pos="6907213" algn="l"/>
                <a:tab pos="7315200" algn="l"/>
                <a:tab pos="7721600" algn="l"/>
                <a:tab pos="8129588" algn="l"/>
                <a:tab pos="8537575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Eltérőek az onkogénektől (sejtes transzformáció elősegítői) és tumorszupresszor génektől (tumor növekedés gátlói)</a:t>
            </a:r>
          </a:p>
          <a:p>
            <a:pPr marL="387350" indent="-293688" algn="just">
              <a:spcAft>
                <a:spcPts val="1288"/>
              </a:spcAft>
              <a:buFont typeface="Wingdings" pitchFamily="2" charset="2"/>
              <a:buChar char=""/>
              <a:tabLst>
                <a:tab pos="387350" algn="l"/>
                <a:tab pos="793750" algn="l"/>
                <a:tab pos="1201738" algn="l"/>
                <a:tab pos="1609725" algn="l"/>
                <a:tab pos="2016125" algn="l"/>
                <a:tab pos="2424113" algn="l"/>
                <a:tab pos="2832100" algn="l"/>
                <a:tab pos="3238500" algn="l"/>
                <a:tab pos="3646488" algn="l"/>
                <a:tab pos="4054475" algn="l"/>
                <a:tab pos="4462463" algn="l"/>
                <a:tab pos="4868863" algn="l"/>
                <a:tab pos="5276850" algn="l"/>
                <a:tab pos="5684838" algn="l"/>
                <a:tab pos="6091238" algn="l"/>
                <a:tab pos="6499225" algn="l"/>
                <a:tab pos="6907213" algn="l"/>
                <a:tab pos="7315200" algn="l"/>
                <a:tab pos="7721600" algn="l"/>
                <a:tab pos="8129588" algn="l"/>
                <a:tab pos="8537575" algn="l"/>
              </a:tabLst>
            </a:pPr>
            <a:r>
              <a:rPr lang="hu-HU" sz="2000" i="1">
                <a:solidFill>
                  <a:srgbClr val="000000"/>
                </a:solidFill>
                <a:latin typeface="Times New Roman" pitchFamily="18" charset="0"/>
              </a:rPr>
              <a:t>In vivo </a:t>
            </a: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elnyomják az áttét kifejlődését</a:t>
            </a:r>
          </a:p>
          <a:p>
            <a:pPr marL="387350" indent="-293688" algn="just">
              <a:spcAft>
                <a:spcPts val="1288"/>
              </a:spcAft>
              <a:buFont typeface="Wingdings" pitchFamily="2" charset="2"/>
              <a:buChar char=""/>
              <a:tabLst>
                <a:tab pos="387350" algn="l"/>
                <a:tab pos="793750" algn="l"/>
                <a:tab pos="1201738" algn="l"/>
                <a:tab pos="1609725" algn="l"/>
                <a:tab pos="2016125" algn="l"/>
                <a:tab pos="2424113" algn="l"/>
                <a:tab pos="2832100" algn="l"/>
                <a:tab pos="3238500" algn="l"/>
                <a:tab pos="3646488" algn="l"/>
                <a:tab pos="4054475" algn="l"/>
                <a:tab pos="4462463" algn="l"/>
                <a:tab pos="4868863" algn="l"/>
                <a:tab pos="5276850" algn="l"/>
                <a:tab pos="5684838" algn="l"/>
                <a:tab pos="6091238" algn="l"/>
                <a:tab pos="6499225" algn="l"/>
                <a:tab pos="6907213" algn="l"/>
                <a:tab pos="7315200" algn="l"/>
                <a:tab pos="7721600" algn="l"/>
                <a:tab pos="8129588" algn="l"/>
                <a:tab pos="8537575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Primer tumor növekedésére nincs hatásuk</a:t>
            </a:r>
          </a:p>
          <a:p>
            <a:pPr marL="387350" indent="-293688" algn="just">
              <a:spcAft>
                <a:spcPts val="1288"/>
              </a:spcAft>
              <a:buFont typeface="Wingdings" pitchFamily="2" charset="2"/>
              <a:buChar char=""/>
              <a:tabLst>
                <a:tab pos="387350" algn="l"/>
                <a:tab pos="793750" algn="l"/>
                <a:tab pos="1201738" algn="l"/>
                <a:tab pos="1609725" algn="l"/>
                <a:tab pos="2016125" algn="l"/>
                <a:tab pos="2424113" algn="l"/>
                <a:tab pos="2832100" algn="l"/>
                <a:tab pos="3238500" algn="l"/>
                <a:tab pos="3646488" algn="l"/>
                <a:tab pos="4054475" algn="l"/>
                <a:tab pos="4462463" algn="l"/>
                <a:tab pos="4868863" algn="l"/>
                <a:tab pos="5276850" algn="l"/>
                <a:tab pos="5684838" algn="l"/>
                <a:tab pos="6091238" algn="l"/>
                <a:tab pos="6499225" algn="l"/>
                <a:tab pos="6907213" algn="l"/>
                <a:tab pos="7315200" algn="l"/>
                <a:tab pos="7721600" algn="l"/>
                <a:tab pos="8129588" algn="l"/>
                <a:tab pos="8537575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A metasztatikus kaszkád különböző lépéseiben hatnak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2413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87375" y="293688"/>
            <a:ext cx="8228013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737" rIns="0" bIns="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4000" dirty="0" err="1" smtClean="0">
                <a:solidFill>
                  <a:srgbClr val="000000"/>
                </a:solidFill>
                <a:latin typeface="Times New Roman" pitchFamily="18" charset="0"/>
              </a:rPr>
              <a:t>MSG-k</a:t>
            </a:r>
            <a:r>
              <a:rPr lang="hu-HU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4000" dirty="0">
                <a:solidFill>
                  <a:srgbClr val="000000"/>
                </a:solidFill>
                <a:latin typeface="Times New Roman" pitchFamily="18" charset="0"/>
              </a:rPr>
              <a:t>I.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1698625"/>
            <a:ext cx="571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681663" y="1665288"/>
            <a:ext cx="329882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marL="257175" indent="-257175" algn="just">
              <a:buFont typeface="Arial" charset="0"/>
              <a:buChar char="•"/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E-cadherin és a Kiss1 az elsődleges tumorból való kiszakadás, az invázió kezdeti lépéseiben hatnak</a:t>
            </a:r>
          </a:p>
          <a:p>
            <a:pPr marL="257175" indent="-257175" algn="just"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endParaRPr lang="hu-H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Font typeface="Arial" charset="0"/>
              <a:buChar char="•"/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Kai1 a migráló sejtek terjedését, erekből való kilépését akadályozza</a:t>
            </a:r>
          </a:p>
          <a:p>
            <a:pPr marL="257175" indent="-257175" algn="just"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endParaRPr lang="hu-H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Font typeface="Arial" charset="0"/>
              <a:buChar char="•"/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MKK4 és az Nm23-H1 pedig a másodlagos tumor növekedést befolyásolják, a sejtciklus, az apoptózis és a proliferáció folyamatain keresztül. </a:t>
            </a:r>
          </a:p>
          <a:p>
            <a:pPr marL="257175" indent="-257175" algn="just">
              <a:tabLst>
                <a:tab pos="257175" algn="l"/>
                <a:tab pos="663575" algn="l"/>
                <a:tab pos="1069975" algn="l"/>
                <a:tab pos="1477963" algn="l"/>
                <a:tab pos="1885950" algn="l"/>
                <a:tab pos="2293938" algn="l"/>
                <a:tab pos="2700338" algn="l"/>
                <a:tab pos="3108325" algn="l"/>
                <a:tab pos="3516313" algn="l"/>
                <a:tab pos="3922713" algn="l"/>
                <a:tab pos="4330700" algn="l"/>
                <a:tab pos="4738688" algn="l"/>
                <a:tab pos="5145088" algn="l"/>
                <a:tab pos="5553075" algn="l"/>
                <a:tab pos="5961063" algn="l"/>
                <a:tab pos="6369050" algn="l"/>
                <a:tab pos="6775450" algn="l"/>
                <a:tab pos="7183438" algn="l"/>
                <a:tab pos="7591425" algn="l"/>
                <a:tab pos="7997825" algn="l"/>
                <a:tab pos="8405813" algn="l"/>
              </a:tabLst>
            </a:pPr>
            <a:endParaRPr lang="hu-H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38" y="358775"/>
            <a:ext cx="1214437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163" y="2400300"/>
            <a:ext cx="6694487" cy="442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654050" y="914400"/>
            <a:ext cx="7673975" cy="1989138"/>
          </a:xfrm>
        </p:spPr>
        <p:txBody>
          <a:bodyPr/>
          <a:lstStyle/>
          <a:p>
            <a:pPr algn="just"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hu-HU" sz="2000" dirty="0">
                <a:latin typeface="Times New Roman" pitchFamily="18" charset="0"/>
              </a:rPr>
              <a:t>Primer </a:t>
            </a:r>
            <a:r>
              <a:rPr lang="hu-HU" sz="2000" dirty="0" err="1">
                <a:latin typeface="Times New Roman" pitchFamily="18" charset="0"/>
              </a:rPr>
              <a:t>tumorsejtek</a:t>
            </a:r>
            <a:r>
              <a:rPr lang="hu-HU" sz="2000" dirty="0">
                <a:latin typeface="Times New Roman" pitchFamily="18" charset="0"/>
              </a:rPr>
              <a:t> bekerülnek véráramba </a:t>
            </a:r>
          </a:p>
          <a:p>
            <a:pPr algn="just"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hu-HU" sz="2000" dirty="0">
                <a:latin typeface="Times New Roman" pitchFamily="18" charset="0"/>
              </a:rPr>
              <a:t>→ ha van Kai1 marker → interakció DARC receptorral → </a:t>
            </a:r>
            <a:r>
              <a:rPr lang="hu-HU" sz="2000" dirty="0" err="1">
                <a:latin typeface="Times New Roman" pitchFamily="18" charset="0"/>
              </a:rPr>
              <a:t>szenescens</a:t>
            </a:r>
            <a:r>
              <a:rPr lang="hu-HU" sz="2000" dirty="0">
                <a:latin typeface="Times New Roman" pitchFamily="18" charset="0"/>
              </a:rPr>
              <a:t> jel</a:t>
            </a:r>
          </a:p>
          <a:p>
            <a:pPr algn="just"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hu-HU" sz="2000" dirty="0">
                <a:latin typeface="Times New Roman" pitchFamily="18" charset="0"/>
              </a:rPr>
              <a:t>→ ha nincs Kai1 marker → </a:t>
            </a:r>
            <a:r>
              <a:rPr lang="hu-HU" sz="2000" dirty="0" err="1">
                <a:latin typeface="Times New Roman" pitchFamily="18" charset="0"/>
              </a:rPr>
              <a:t>tumorsejtek</a:t>
            </a:r>
            <a:r>
              <a:rPr lang="hu-HU" sz="2000" dirty="0">
                <a:latin typeface="Times New Roman" pitchFamily="18" charset="0"/>
              </a:rPr>
              <a:t> osztódnak → </a:t>
            </a:r>
            <a:r>
              <a:rPr lang="hu-HU" sz="2000" dirty="0" err="1">
                <a:latin typeface="Times New Roman" pitchFamily="18" charset="0"/>
              </a:rPr>
              <a:t>metasztázis</a:t>
            </a:r>
            <a:r>
              <a:rPr lang="hu-HU" sz="2000" dirty="0">
                <a:latin typeface="Times New Roman" pitchFamily="18" charset="0"/>
              </a:rPr>
              <a:t> képzés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4325"/>
            <a:ext cx="8224838" cy="1060450"/>
          </a:xfrm>
          <a:noFill/>
        </p:spPr>
        <p:txBody>
          <a:bodyPr lIns="0" tIns="0" rIns="0" bIns="0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mtClean="0">
                <a:latin typeface="Times New Roman" pitchFamily="18" charset="0"/>
              </a:rPr>
              <a:t>Kai1 – DARC kapcsolat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0" y="0"/>
            <a:ext cx="3480569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737" rIns="0" bIns="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MSG-k</a:t>
            </a:r>
            <a:r>
              <a:rPr lang="hu-H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800" b="1" dirty="0">
                <a:solidFill>
                  <a:srgbClr val="000000"/>
                </a:solidFill>
                <a:latin typeface="Times New Roman" pitchFamily="18" charset="0"/>
              </a:rPr>
              <a:t>II.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0" y="1196752"/>
            <a:ext cx="4388991" cy="391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900" rIns="0" bIns="0"/>
          <a:lstStyle/>
          <a:p>
            <a:pPr marL="309563" indent="-307975" algn="just">
              <a:lnSpc>
                <a:spcPct val="150000"/>
              </a:lnSpc>
              <a:spcAft>
                <a:spcPts val="1288"/>
              </a:spcAft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endParaRPr lang="hu-H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9563" indent="-307975" algn="just">
              <a:lnSpc>
                <a:spcPct val="150000"/>
              </a:lnSpc>
              <a:spcAft>
                <a:spcPts val="1288"/>
              </a:spcAft>
              <a:buFont typeface="Arial" charset="0"/>
              <a:buChar char="•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Különböző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MSG-k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metasztatikus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kaszkád különböző </a:t>
            </a:r>
            <a:r>
              <a:rPr lang="hu-H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lépéseiben hatnak.</a:t>
            </a:r>
            <a:endParaRPr lang="hu-H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9563" indent="-307975" algn="just">
              <a:lnSpc>
                <a:spcPct val="150000"/>
              </a:lnSpc>
              <a:spcAft>
                <a:spcPts val="1288"/>
              </a:spcAft>
              <a:buFont typeface="Arial" charset="0"/>
              <a:buChar char="•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Megismerésük lehetőséget ad olyan klinikai markerek fejlesztésére, amelyek kimutatnák a szövettani elváltozásokat és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metasztázis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képződését</a:t>
            </a:r>
          </a:p>
          <a:p>
            <a:pPr marL="309563" indent="-307975" algn="just">
              <a:lnSpc>
                <a:spcPct val="150000"/>
              </a:lnSpc>
              <a:spcAft>
                <a:spcPts val="1288"/>
              </a:spcAft>
              <a:buFont typeface="Arial" charset="0"/>
              <a:buChar char="•"/>
              <a:tabLst>
                <a:tab pos="309563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Potenciális gyógyszer célpontok a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metasztatikus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tumorsejtek</a:t>
            </a:r>
            <a:r>
              <a:rPr 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alvó fázisban tartásához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686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The image “http://www.ncbi.nlm.nih.gov/books/bookres.fcgi/mboc4/ch23f44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12963"/>
            <a:ext cx="504031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ch23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60575"/>
            <a:ext cx="22145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303213" y="712788"/>
            <a:ext cx="808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A Philadelphia kromoszóma kialakulása myeloid leukémiás betegekben: </a:t>
            </a:r>
          </a:p>
          <a:p>
            <a:r>
              <a:rPr lang="hu-HU" b="1"/>
              <a:t>az </a:t>
            </a:r>
            <a:r>
              <a:rPr lang="hu-HU" b="1" i="1"/>
              <a:t>Abl</a:t>
            </a:r>
            <a:r>
              <a:rPr lang="hu-HU" b="1"/>
              <a:t> proto-onkogén onkogénné konvertálódik (</a:t>
            </a:r>
            <a:r>
              <a:rPr lang="hu-HU" b="1" i="1"/>
              <a:t>Bcr-Abl</a:t>
            </a:r>
            <a:r>
              <a:rPr lang="hu-HU" b="1"/>
              <a:t>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The image “http://www.ncbi.nlm.nih.gov/books/bookres.fcgi/mboc4/ch23f45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14475"/>
            <a:ext cx="79930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042988" y="404813"/>
            <a:ext cx="682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/>
              <a:t>Siker történet a leukémia kezelésében: Gleevec</a:t>
            </a:r>
          </a:p>
          <a:p>
            <a:pPr algn="ctr"/>
            <a:r>
              <a:rPr lang="hu-HU" sz="2000" b="1"/>
              <a:t>A Gleevec blokkolja a Bcr-Abl fúziós protein aktivitását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075907" cy="61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30225"/>
            <a:ext cx="823277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059832" y="188640"/>
            <a:ext cx="32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2000-2011: 4 </a:t>
            </a:r>
            <a:r>
              <a:rPr lang="hu-HU" b="1" dirty="0" err="1" smtClean="0"/>
              <a:t>new</a:t>
            </a:r>
            <a:r>
              <a:rPr lang="hu-HU" b="1" dirty="0" smtClean="0"/>
              <a:t> </a:t>
            </a:r>
            <a:r>
              <a:rPr lang="hu-HU" b="1" dirty="0" err="1" smtClean="0"/>
              <a:t>characteristics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8604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daganatképződés, a daganat fejlődése és terjedése többlépcsős folyamat, amely mutációk, genetikai és sejtbiológiai változások sorozatára vezethető vissza. E változásokon keresztül a daganatsejtek egyre több képességet szereznek, amelyek lehetővé teszik, hogy növekedjenek, majd </a:t>
            </a:r>
            <a:r>
              <a:rPr lang="hu-HU" sz="2000" b="1" dirty="0" err="1" smtClean="0"/>
              <a:t>invazívvá</a:t>
            </a:r>
            <a:r>
              <a:rPr lang="hu-HU" sz="2000" b="1" dirty="0" smtClean="0"/>
              <a:t> váljanak, terjedjenek és áttéteket képezzenek.</a:t>
            </a:r>
            <a:endParaRPr lang="hu-HU" sz="2000" b="1" dirty="0"/>
          </a:p>
        </p:txBody>
      </p:sp>
      <p:pic>
        <p:nvPicPr>
          <p:cNvPr id="3" name="Picture 2" descr="ch23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044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h23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3068960"/>
            <a:ext cx="2082408" cy="199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843808" y="5373216"/>
            <a:ext cx="1916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Klonális</a:t>
            </a:r>
            <a:r>
              <a:rPr lang="hu-HU" dirty="0" smtClean="0"/>
              <a:t> eredet?</a:t>
            </a:r>
          </a:p>
          <a:p>
            <a:endParaRPr lang="hu-HU" dirty="0"/>
          </a:p>
          <a:p>
            <a:r>
              <a:rPr lang="hu-HU" dirty="0" smtClean="0"/>
              <a:t>Korábbi elképzelés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7731" y="1916832"/>
            <a:ext cx="3966269" cy="41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580112" y="6211669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Ma: ismert, hogy a tumorok többféle sejttípusból állnak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6213" y="157163"/>
            <a:ext cx="8775700" cy="65103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09638" y="241300"/>
            <a:ext cx="72088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hu-HU" sz="2000" b="1">
                <a:solidFill>
                  <a:srgbClr val="3333FF"/>
                </a:solidFill>
                <a:latin typeface="Times New Roman" pitchFamily="18" charset="0"/>
              </a:rPr>
              <a:t>A VASTAGBÉLRÁK KIALAKULÁSÁNAK GENETIKAI MODELLJE</a:t>
            </a:r>
            <a:endParaRPr lang="hu-HU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hu-HU" sz="2000" b="1" i="1">
                <a:latin typeface="Times New Roman" pitchFamily="18" charset="0"/>
              </a:rPr>
              <a:t>(Vogelstein, 1990)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0163" y="1379538"/>
            <a:ext cx="258762" cy="1450975"/>
            <a:chOff x="532" y="879"/>
            <a:chExt cx="184" cy="914"/>
          </a:xfrm>
        </p:grpSpPr>
        <p:sp>
          <p:nvSpPr>
            <p:cNvPr id="27720" name="AutoShape 5"/>
            <p:cNvSpPr>
              <a:spLocks noChangeArrowheads="1"/>
            </p:cNvSpPr>
            <p:nvPr/>
          </p:nvSpPr>
          <p:spPr bwMode="auto">
            <a:xfrm>
              <a:off x="532" y="1142"/>
              <a:ext cx="184" cy="651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21" name="AutoShape 6"/>
            <p:cNvSpPr>
              <a:spLocks noChangeArrowheads="1"/>
            </p:cNvSpPr>
            <p:nvPr/>
          </p:nvSpPr>
          <p:spPr bwMode="auto">
            <a:xfrm>
              <a:off x="532" y="879"/>
              <a:ext cx="184" cy="25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22" name="Line 7"/>
            <p:cNvSpPr>
              <a:spLocks noChangeShapeType="1"/>
            </p:cNvSpPr>
            <p:nvPr/>
          </p:nvSpPr>
          <p:spPr bwMode="auto">
            <a:xfrm>
              <a:off x="552" y="1533"/>
              <a:ext cx="1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380163" y="1379538"/>
            <a:ext cx="258762" cy="1450975"/>
            <a:chOff x="4132" y="879"/>
            <a:chExt cx="184" cy="914"/>
          </a:xfrm>
        </p:grpSpPr>
        <p:sp>
          <p:nvSpPr>
            <p:cNvPr id="27717" name="AutoShape 9"/>
            <p:cNvSpPr>
              <a:spLocks noChangeArrowheads="1"/>
            </p:cNvSpPr>
            <p:nvPr/>
          </p:nvSpPr>
          <p:spPr bwMode="auto">
            <a:xfrm>
              <a:off x="4132" y="1142"/>
              <a:ext cx="184" cy="651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18" name="AutoShape 10"/>
            <p:cNvSpPr>
              <a:spLocks noChangeArrowheads="1"/>
            </p:cNvSpPr>
            <p:nvPr/>
          </p:nvSpPr>
          <p:spPr bwMode="auto">
            <a:xfrm>
              <a:off x="4132" y="879"/>
              <a:ext cx="184" cy="25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19" name="Line 11"/>
            <p:cNvSpPr>
              <a:spLocks noChangeShapeType="1"/>
            </p:cNvSpPr>
            <p:nvPr/>
          </p:nvSpPr>
          <p:spPr bwMode="auto">
            <a:xfrm>
              <a:off x="4152" y="1007"/>
              <a:ext cx="1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1096963" y="2981325"/>
            <a:ext cx="1546225" cy="196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Rectangle 13"/>
          <p:cNvSpPr>
            <a:spLocks noChangeArrowheads="1"/>
          </p:cNvSpPr>
          <p:nvPr/>
        </p:nvSpPr>
        <p:spPr bwMode="auto">
          <a:xfrm>
            <a:off x="3602038" y="2981325"/>
            <a:ext cx="1547812" cy="196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6176963" y="2981325"/>
            <a:ext cx="1546225" cy="196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Freeform 15"/>
          <p:cNvSpPr>
            <a:spLocks/>
          </p:cNvSpPr>
          <p:nvPr/>
        </p:nvSpPr>
        <p:spPr bwMode="auto">
          <a:xfrm>
            <a:off x="3867150" y="2867025"/>
            <a:ext cx="1008063" cy="109538"/>
          </a:xfrm>
          <a:custGeom>
            <a:avLst/>
            <a:gdLst>
              <a:gd name="T0" fmla="*/ 0 w 714"/>
              <a:gd name="T1" fmla="*/ 171371381 h 69"/>
              <a:gd name="T2" fmla="*/ 47839231 w 714"/>
              <a:gd name="T3" fmla="*/ 168852008 h 69"/>
              <a:gd name="T4" fmla="*/ 93686338 w 714"/>
              <a:gd name="T5" fmla="*/ 133569675 h 69"/>
              <a:gd name="T6" fmla="*/ 137539887 w 714"/>
              <a:gd name="T7" fmla="*/ 118448675 h 69"/>
              <a:gd name="T8" fmla="*/ 181393436 w 714"/>
              <a:gd name="T9" fmla="*/ 85685691 h 69"/>
              <a:gd name="T10" fmla="*/ 225245618 w 714"/>
              <a:gd name="T11" fmla="*/ 85685691 h 69"/>
              <a:gd name="T12" fmla="*/ 269099167 w 714"/>
              <a:gd name="T13" fmla="*/ 85685691 h 69"/>
              <a:gd name="T14" fmla="*/ 314946252 w 714"/>
              <a:gd name="T15" fmla="*/ 68045318 h 69"/>
              <a:gd name="T16" fmla="*/ 358799801 w 714"/>
              <a:gd name="T17" fmla="*/ 68045318 h 69"/>
              <a:gd name="T18" fmla="*/ 402652027 w 714"/>
              <a:gd name="T19" fmla="*/ 68045318 h 69"/>
              <a:gd name="T20" fmla="*/ 446505576 w 714"/>
              <a:gd name="T21" fmla="*/ 50403345 h 69"/>
              <a:gd name="T22" fmla="*/ 492352661 w 714"/>
              <a:gd name="T23" fmla="*/ 35282345 h 69"/>
              <a:gd name="T24" fmla="*/ 536204798 w 714"/>
              <a:gd name="T25" fmla="*/ 15121006 h 69"/>
              <a:gd name="T26" fmla="*/ 580058347 w 714"/>
              <a:gd name="T27" fmla="*/ 15121006 h 69"/>
              <a:gd name="T28" fmla="*/ 623911896 w 714"/>
              <a:gd name="T29" fmla="*/ 15121006 h 69"/>
              <a:gd name="T30" fmla="*/ 667765446 w 714"/>
              <a:gd name="T31" fmla="*/ 0 h 69"/>
              <a:gd name="T32" fmla="*/ 713611119 w 714"/>
              <a:gd name="T33" fmla="*/ 0 h 69"/>
              <a:gd name="T34" fmla="*/ 757464844 w 714"/>
              <a:gd name="T35" fmla="*/ 0 h 69"/>
              <a:gd name="T36" fmla="*/ 801318394 w 714"/>
              <a:gd name="T37" fmla="*/ 0 h 69"/>
              <a:gd name="T38" fmla="*/ 845171943 w 714"/>
              <a:gd name="T39" fmla="*/ 0 h 69"/>
              <a:gd name="T40" fmla="*/ 891017616 w 714"/>
              <a:gd name="T41" fmla="*/ 0 h 69"/>
              <a:gd name="T42" fmla="*/ 934871165 w 714"/>
              <a:gd name="T43" fmla="*/ 0 h 69"/>
              <a:gd name="T44" fmla="*/ 978724714 w 714"/>
              <a:gd name="T45" fmla="*/ 35282345 h 69"/>
              <a:gd name="T46" fmla="*/ 1022578263 w 714"/>
              <a:gd name="T47" fmla="*/ 50403345 h 69"/>
              <a:gd name="T48" fmla="*/ 1066430401 w 714"/>
              <a:gd name="T49" fmla="*/ 68045318 h 69"/>
              <a:gd name="T50" fmla="*/ 1112277486 w 714"/>
              <a:gd name="T51" fmla="*/ 68045318 h 69"/>
              <a:gd name="T52" fmla="*/ 1156131035 w 714"/>
              <a:gd name="T53" fmla="*/ 85685691 h 69"/>
              <a:gd name="T54" fmla="*/ 1199984584 w 714"/>
              <a:gd name="T55" fmla="*/ 100806690 h 69"/>
              <a:gd name="T56" fmla="*/ 1243836721 w 714"/>
              <a:gd name="T57" fmla="*/ 118448675 h 69"/>
              <a:gd name="T58" fmla="*/ 1289683806 w 714"/>
              <a:gd name="T59" fmla="*/ 133569675 h 69"/>
              <a:gd name="T60" fmla="*/ 1333537356 w 714"/>
              <a:gd name="T61" fmla="*/ 133569675 h 69"/>
              <a:gd name="T62" fmla="*/ 1377389493 w 714"/>
              <a:gd name="T63" fmla="*/ 153731008 h 69"/>
              <a:gd name="T64" fmla="*/ 1421243042 w 714"/>
              <a:gd name="T65" fmla="*/ 153731008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4"/>
              <a:gd name="T100" fmla="*/ 0 h 69"/>
              <a:gd name="T101" fmla="*/ 714 w 714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4" h="69">
                <a:moveTo>
                  <a:pt x="0" y="68"/>
                </a:moveTo>
                <a:lnTo>
                  <a:pt x="24" y="67"/>
                </a:lnTo>
                <a:lnTo>
                  <a:pt x="47" y="53"/>
                </a:lnTo>
                <a:lnTo>
                  <a:pt x="69" y="47"/>
                </a:lnTo>
                <a:lnTo>
                  <a:pt x="91" y="34"/>
                </a:lnTo>
                <a:lnTo>
                  <a:pt x="113" y="34"/>
                </a:lnTo>
                <a:lnTo>
                  <a:pt x="135" y="34"/>
                </a:lnTo>
                <a:lnTo>
                  <a:pt x="158" y="27"/>
                </a:lnTo>
                <a:lnTo>
                  <a:pt x="180" y="27"/>
                </a:lnTo>
                <a:lnTo>
                  <a:pt x="202" y="27"/>
                </a:lnTo>
                <a:lnTo>
                  <a:pt x="224" y="20"/>
                </a:lnTo>
                <a:lnTo>
                  <a:pt x="247" y="14"/>
                </a:lnTo>
                <a:lnTo>
                  <a:pt x="269" y="6"/>
                </a:lnTo>
                <a:lnTo>
                  <a:pt x="291" y="6"/>
                </a:lnTo>
                <a:lnTo>
                  <a:pt x="313" y="6"/>
                </a:lnTo>
                <a:lnTo>
                  <a:pt x="335" y="0"/>
                </a:lnTo>
                <a:lnTo>
                  <a:pt x="358" y="0"/>
                </a:lnTo>
                <a:lnTo>
                  <a:pt x="380" y="0"/>
                </a:lnTo>
                <a:lnTo>
                  <a:pt x="402" y="0"/>
                </a:lnTo>
                <a:lnTo>
                  <a:pt x="424" y="0"/>
                </a:lnTo>
                <a:lnTo>
                  <a:pt x="447" y="0"/>
                </a:lnTo>
                <a:lnTo>
                  <a:pt x="469" y="0"/>
                </a:lnTo>
                <a:lnTo>
                  <a:pt x="491" y="14"/>
                </a:lnTo>
                <a:lnTo>
                  <a:pt x="513" y="20"/>
                </a:lnTo>
                <a:lnTo>
                  <a:pt x="535" y="27"/>
                </a:lnTo>
                <a:lnTo>
                  <a:pt x="558" y="27"/>
                </a:lnTo>
                <a:lnTo>
                  <a:pt x="580" y="34"/>
                </a:lnTo>
                <a:lnTo>
                  <a:pt x="602" y="40"/>
                </a:lnTo>
                <a:lnTo>
                  <a:pt x="624" y="47"/>
                </a:lnTo>
                <a:lnTo>
                  <a:pt x="647" y="53"/>
                </a:lnTo>
                <a:lnTo>
                  <a:pt x="669" y="53"/>
                </a:lnTo>
                <a:lnTo>
                  <a:pt x="691" y="61"/>
                </a:lnTo>
                <a:lnTo>
                  <a:pt x="713" y="6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7658" name="Freeform 16"/>
          <p:cNvSpPr>
            <a:spLocks/>
          </p:cNvSpPr>
          <p:nvPr/>
        </p:nvSpPr>
        <p:spPr bwMode="auto">
          <a:xfrm>
            <a:off x="6442075" y="2459038"/>
            <a:ext cx="1182688" cy="517525"/>
          </a:xfrm>
          <a:custGeom>
            <a:avLst/>
            <a:gdLst>
              <a:gd name="T0" fmla="*/ 0 w 838"/>
              <a:gd name="T1" fmla="*/ 819051467 h 326"/>
              <a:gd name="T2" fmla="*/ 29877693 w 838"/>
              <a:gd name="T3" fmla="*/ 766127412 h 326"/>
              <a:gd name="T4" fmla="*/ 73697834 w 838"/>
              <a:gd name="T5" fmla="*/ 748487118 h 326"/>
              <a:gd name="T6" fmla="*/ 119509361 w 838"/>
              <a:gd name="T7" fmla="*/ 730845237 h 326"/>
              <a:gd name="T8" fmla="*/ 163329492 w 838"/>
              <a:gd name="T9" fmla="*/ 730845237 h 326"/>
              <a:gd name="T10" fmla="*/ 207151077 w 838"/>
              <a:gd name="T11" fmla="*/ 698084012 h 326"/>
              <a:gd name="T12" fmla="*/ 250971207 w 838"/>
              <a:gd name="T13" fmla="*/ 662801838 h 326"/>
              <a:gd name="T14" fmla="*/ 294791337 w 838"/>
              <a:gd name="T15" fmla="*/ 630039025 h 326"/>
              <a:gd name="T16" fmla="*/ 340602842 w 838"/>
              <a:gd name="T17" fmla="*/ 594756851 h 326"/>
              <a:gd name="T18" fmla="*/ 384423061 w 838"/>
              <a:gd name="T19" fmla="*/ 561994038 h 326"/>
              <a:gd name="T20" fmla="*/ 414300743 w 838"/>
              <a:gd name="T21" fmla="*/ 511590932 h 326"/>
              <a:gd name="T22" fmla="*/ 458120873 w 838"/>
              <a:gd name="T23" fmla="*/ 476308758 h 326"/>
              <a:gd name="T24" fmla="*/ 487998555 w 838"/>
              <a:gd name="T25" fmla="*/ 425905651 h 326"/>
              <a:gd name="T26" fmla="*/ 531818685 w 838"/>
              <a:gd name="T27" fmla="*/ 375504034 h 326"/>
              <a:gd name="T28" fmla="*/ 545761133 w 838"/>
              <a:gd name="T29" fmla="*/ 322579978 h 326"/>
              <a:gd name="T30" fmla="*/ 575638815 w 838"/>
              <a:gd name="T31" fmla="*/ 272176872 h 326"/>
              <a:gd name="T32" fmla="*/ 591574050 w 838"/>
              <a:gd name="T33" fmla="*/ 221773766 h 326"/>
              <a:gd name="T34" fmla="*/ 635394180 w 838"/>
              <a:gd name="T35" fmla="*/ 186491542 h 326"/>
              <a:gd name="T36" fmla="*/ 665271862 w 838"/>
              <a:gd name="T37" fmla="*/ 136088436 h 326"/>
              <a:gd name="T38" fmla="*/ 709091992 w 838"/>
              <a:gd name="T39" fmla="*/ 118446555 h 326"/>
              <a:gd name="T40" fmla="*/ 752912298 w 838"/>
              <a:gd name="T41" fmla="*/ 65524063 h 326"/>
              <a:gd name="T42" fmla="*/ 796732429 w 838"/>
              <a:gd name="T43" fmla="*/ 50403119 h 326"/>
              <a:gd name="T44" fmla="*/ 842543934 w 838"/>
              <a:gd name="T45" fmla="*/ 32761238 h 326"/>
              <a:gd name="T46" fmla="*/ 886364064 w 838"/>
              <a:gd name="T47" fmla="*/ 15120938 h 326"/>
              <a:gd name="T48" fmla="*/ 930184194 w 838"/>
              <a:gd name="T49" fmla="*/ 0 h 326"/>
              <a:gd name="T50" fmla="*/ 974005735 w 838"/>
              <a:gd name="T51" fmla="*/ 0 h 326"/>
              <a:gd name="T52" fmla="*/ 1017825865 w 838"/>
              <a:gd name="T53" fmla="*/ 0 h 326"/>
              <a:gd name="T54" fmla="*/ 1063637370 w 838"/>
              <a:gd name="T55" fmla="*/ 15120938 h 326"/>
              <a:gd name="T56" fmla="*/ 1107457501 w 838"/>
              <a:gd name="T57" fmla="*/ 32761238 h 326"/>
              <a:gd name="T58" fmla="*/ 1151277631 w 838"/>
              <a:gd name="T59" fmla="*/ 65524063 h 326"/>
              <a:gd name="T60" fmla="*/ 1165221490 w 838"/>
              <a:gd name="T61" fmla="*/ 118446555 h 326"/>
              <a:gd name="T62" fmla="*/ 1211032995 w 838"/>
              <a:gd name="T63" fmla="*/ 151209368 h 326"/>
              <a:gd name="T64" fmla="*/ 1240910677 w 838"/>
              <a:gd name="T65" fmla="*/ 201612474 h 326"/>
              <a:gd name="T66" fmla="*/ 1268795573 w 838"/>
              <a:gd name="T67" fmla="*/ 254534991 h 326"/>
              <a:gd name="T68" fmla="*/ 1284730807 w 838"/>
              <a:gd name="T69" fmla="*/ 304938098 h 326"/>
              <a:gd name="T70" fmla="*/ 1314608489 w 838"/>
              <a:gd name="T71" fmla="*/ 357862153 h 326"/>
              <a:gd name="T72" fmla="*/ 1328550937 w 838"/>
              <a:gd name="T73" fmla="*/ 408265259 h 326"/>
              <a:gd name="T74" fmla="*/ 1358428620 w 838"/>
              <a:gd name="T75" fmla="*/ 461187826 h 326"/>
              <a:gd name="T76" fmla="*/ 1388306302 w 838"/>
              <a:gd name="T77" fmla="*/ 511590932 h 326"/>
              <a:gd name="T78" fmla="*/ 1416191198 w 838"/>
              <a:gd name="T79" fmla="*/ 561994038 h 326"/>
              <a:gd name="T80" fmla="*/ 1446068880 w 838"/>
              <a:gd name="T81" fmla="*/ 612397144 h 326"/>
              <a:gd name="T82" fmla="*/ 1489889363 w 838"/>
              <a:gd name="T83" fmla="*/ 662801838 h 326"/>
              <a:gd name="T84" fmla="*/ 1535700868 w 838"/>
              <a:gd name="T85" fmla="*/ 715724305 h 326"/>
              <a:gd name="T86" fmla="*/ 1579522409 w 838"/>
              <a:gd name="T87" fmla="*/ 748487118 h 326"/>
              <a:gd name="T88" fmla="*/ 1623342539 w 838"/>
              <a:gd name="T89" fmla="*/ 801409586 h 326"/>
              <a:gd name="T90" fmla="*/ 1667162669 w 838"/>
              <a:gd name="T91" fmla="*/ 801409586 h 3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8"/>
              <a:gd name="T139" fmla="*/ 0 h 326"/>
              <a:gd name="T140" fmla="*/ 838 w 838"/>
              <a:gd name="T141" fmla="*/ 326 h 32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8" h="326">
                <a:moveTo>
                  <a:pt x="0" y="325"/>
                </a:moveTo>
                <a:lnTo>
                  <a:pt x="15" y="304"/>
                </a:lnTo>
                <a:lnTo>
                  <a:pt x="37" y="297"/>
                </a:lnTo>
                <a:lnTo>
                  <a:pt x="60" y="290"/>
                </a:lnTo>
                <a:lnTo>
                  <a:pt x="82" y="290"/>
                </a:lnTo>
                <a:lnTo>
                  <a:pt x="104" y="277"/>
                </a:lnTo>
                <a:lnTo>
                  <a:pt x="126" y="263"/>
                </a:lnTo>
                <a:lnTo>
                  <a:pt x="148" y="250"/>
                </a:lnTo>
                <a:lnTo>
                  <a:pt x="171" y="236"/>
                </a:lnTo>
                <a:lnTo>
                  <a:pt x="193" y="223"/>
                </a:lnTo>
                <a:lnTo>
                  <a:pt x="208" y="203"/>
                </a:lnTo>
                <a:lnTo>
                  <a:pt x="230" y="189"/>
                </a:lnTo>
                <a:lnTo>
                  <a:pt x="245" y="169"/>
                </a:lnTo>
                <a:lnTo>
                  <a:pt x="267" y="149"/>
                </a:lnTo>
                <a:lnTo>
                  <a:pt x="274" y="128"/>
                </a:lnTo>
                <a:lnTo>
                  <a:pt x="289" y="108"/>
                </a:lnTo>
                <a:lnTo>
                  <a:pt x="297" y="88"/>
                </a:lnTo>
                <a:lnTo>
                  <a:pt x="319" y="74"/>
                </a:lnTo>
                <a:lnTo>
                  <a:pt x="334" y="54"/>
                </a:lnTo>
                <a:lnTo>
                  <a:pt x="356" y="47"/>
                </a:lnTo>
                <a:lnTo>
                  <a:pt x="378" y="26"/>
                </a:lnTo>
                <a:lnTo>
                  <a:pt x="400" y="20"/>
                </a:lnTo>
                <a:lnTo>
                  <a:pt x="423" y="13"/>
                </a:lnTo>
                <a:lnTo>
                  <a:pt x="445" y="6"/>
                </a:lnTo>
                <a:lnTo>
                  <a:pt x="467" y="0"/>
                </a:lnTo>
                <a:lnTo>
                  <a:pt x="489" y="0"/>
                </a:lnTo>
                <a:lnTo>
                  <a:pt x="511" y="0"/>
                </a:lnTo>
                <a:lnTo>
                  <a:pt x="534" y="6"/>
                </a:lnTo>
                <a:lnTo>
                  <a:pt x="556" y="13"/>
                </a:lnTo>
                <a:lnTo>
                  <a:pt x="578" y="26"/>
                </a:lnTo>
                <a:lnTo>
                  <a:pt x="585" y="47"/>
                </a:lnTo>
                <a:lnTo>
                  <a:pt x="608" y="60"/>
                </a:lnTo>
                <a:lnTo>
                  <a:pt x="623" y="80"/>
                </a:lnTo>
                <a:lnTo>
                  <a:pt x="637" y="101"/>
                </a:lnTo>
                <a:lnTo>
                  <a:pt x="645" y="121"/>
                </a:lnTo>
                <a:lnTo>
                  <a:pt x="660" y="142"/>
                </a:lnTo>
                <a:lnTo>
                  <a:pt x="667" y="162"/>
                </a:lnTo>
                <a:lnTo>
                  <a:pt x="682" y="183"/>
                </a:lnTo>
                <a:lnTo>
                  <a:pt x="697" y="203"/>
                </a:lnTo>
                <a:lnTo>
                  <a:pt x="711" y="223"/>
                </a:lnTo>
                <a:lnTo>
                  <a:pt x="726" y="243"/>
                </a:lnTo>
                <a:lnTo>
                  <a:pt x="748" y="263"/>
                </a:lnTo>
                <a:lnTo>
                  <a:pt x="771" y="284"/>
                </a:lnTo>
                <a:lnTo>
                  <a:pt x="793" y="297"/>
                </a:lnTo>
                <a:lnTo>
                  <a:pt x="815" y="318"/>
                </a:lnTo>
                <a:lnTo>
                  <a:pt x="837" y="3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1687513" y="2184400"/>
            <a:ext cx="6270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APC</a:t>
            </a:r>
          </a:p>
        </p:txBody>
      </p:sp>
      <p:sp>
        <p:nvSpPr>
          <p:cNvPr id="27660" name="Rectangle 18"/>
          <p:cNvSpPr>
            <a:spLocks noChangeArrowheads="1"/>
          </p:cNvSpPr>
          <p:nvPr/>
        </p:nvSpPr>
        <p:spPr bwMode="auto">
          <a:xfrm>
            <a:off x="942975" y="1697038"/>
            <a:ext cx="26193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latin typeface="Times New Roman" pitchFamily="18" charset="0"/>
              </a:rPr>
              <a:t>5</a:t>
            </a:r>
          </a:p>
        </p:txBody>
      </p:sp>
      <p:sp>
        <p:nvSpPr>
          <p:cNvPr id="27661" name="Rectangle 19"/>
          <p:cNvSpPr>
            <a:spLocks noChangeArrowheads="1"/>
          </p:cNvSpPr>
          <p:nvPr/>
        </p:nvSpPr>
        <p:spPr bwMode="auto">
          <a:xfrm>
            <a:off x="5886450" y="1766888"/>
            <a:ext cx="365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latin typeface="Times New Roman" pitchFamily="18" charset="0"/>
              </a:rPr>
              <a:t>12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822450" y="10207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260850" y="1020763"/>
            <a:ext cx="2968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1773238" y="981075"/>
            <a:ext cx="328612" cy="404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970713" y="974725"/>
            <a:ext cx="346075" cy="404813"/>
            <a:chOff x="4551" y="624"/>
            <a:chExt cx="245" cy="255"/>
          </a:xfrm>
        </p:grpSpPr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4551" y="649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716" name="Rectangle 25"/>
            <p:cNvSpPr>
              <a:spLocks noChangeArrowheads="1"/>
            </p:cNvSpPr>
            <p:nvPr/>
          </p:nvSpPr>
          <p:spPr bwMode="auto">
            <a:xfrm>
              <a:off x="4564" y="624"/>
              <a:ext cx="232" cy="2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66" name="Rectangle 26"/>
          <p:cNvSpPr>
            <a:spLocks noChangeArrowheads="1"/>
          </p:cNvSpPr>
          <p:nvPr/>
        </p:nvSpPr>
        <p:spPr bwMode="auto">
          <a:xfrm>
            <a:off x="4211638" y="981075"/>
            <a:ext cx="328612" cy="404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67" name="Rectangle 27"/>
          <p:cNvSpPr>
            <a:spLocks noChangeArrowheads="1"/>
          </p:cNvSpPr>
          <p:nvPr/>
        </p:nvSpPr>
        <p:spPr bwMode="auto">
          <a:xfrm>
            <a:off x="6632575" y="1508125"/>
            <a:ext cx="911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Ras</a:t>
            </a:r>
          </a:p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mutáció </a:t>
            </a:r>
          </a:p>
        </p:txBody>
      </p:sp>
      <p:sp>
        <p:nvSpPr>
          <p:cNvPr id="27668" name="Rectangle 28"/>
          <p:cNvSpPr>
            <a:spLocks noChangeArrowheads="1"/>
          </p:cNvSpPr>
          <p:nvPr/>
        </p:nvSpPr>
        <p:spPr bwMode="auto">
          <a:xfrm>
            <a:off x="3922713" y="1660525"/>
            <a:ext cx="9969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DNA </a:t>
            </a:r>
          </a:p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metilálás</a:t>
            </a:r>
          </a:p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elvesztése</a:t>
            </a:r>
          </a:p>
        </p:txBody>
      </p:sp>
      <p:sp>
        <p:nvSpPr>
          <p:cNvPr id="27669" name="Rectangle 29"/>
          <p:cNvSpPr>
            <a:spLocks noChangeArrowheads="1"/>
          </p:cNvSpPr>
          <p:nvPr/>
        </p:nvSpPr>
        <p:spPr bwMode="auto">
          <a:xfrm>
            <a:off x="1016000" y="3184525"/>
            <a:ext cx="17129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Hiperproliferatív </a:t>
            </a:r>
          </a:p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epitélium</a:t>
            </a:r>
          </a:p>
        </p:txBody>
      </p:sp>
      <p:sp>
        <p:nvSpPr>
          <p:cNvPr id="27670" name="Rectangle 30"/>
          <p:cNvSpPr>
            <a:spLocks noChangeArrowheads="1"/>
          </p:cNvSpPr>
          <p:nvPr/>
        </p:nvSpPr>
        <p:spPr bwMode="auto">
          <a:xfrm>
            <a:off x="3646488" y="3184525"/>
            <a:ext cx="13604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Korai </a:t>
            </a:r>
          </a:p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adenóma</a:t>
            </a:r>
          </a:p>
        </p:txBody>
      </p:sp>
      <p:sp>
        <p:nvSpPr>
          <p:cNvPr id="27671" name="Rectangle 31"/>
          <p:cNvSpPr>
            <a:spLocks noChangeArrowheads="1"/>
          </p:cNvSpPr>
          <p:nvPr/>
        </p:nvSpPr>
        <p:spPr bwMode="auto">
          <a:xfrm>
            <a:off x="6096000" y="3184525"/>
            <a:ext cx="14081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         Középső </a:t>
            </a:r>
          </a:p>
          <a:p>
            <a:pPr algn="ctr"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         adenóma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309813" y="4198938"/>
            <a:ext cx="1620837" cy="1979612"/>
            <a:chOff x="1248" y="2655"/>
            <a:chExt cx="1148" cy="1247"/>
          </a:xfrm>
        </p:grpSpPr>
        <p:sp>
          <p:nvSpPr>
            <p:cNvPr id="27708" name="Line 33"/>
            <p:cNvSpPr>
              <a:spLocks noChangeShapeType="1"/>
            </p:cNvSpPr>
            <p:nvPr/>
          </p:nvSpPr>
          <p:spPr bwMode="auto">
            <a:xfrm>
              <a:off x="1252" y="3902"/>
              <a:ext cx="1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09" name="Freeform 34"/>
            <p:cNvSpPr>
              <a:spLocks/>
            </p:cNvSpPr>
            <p:nvPr/>
          </p:nvSpPr>
          <p:spPr bwMode="auto">
            <a:xfrm>
              <a:off x="1248" y="2655"/>
              <a:ext cx="1112" cy="1118"/>
            </a:xfrm>
            <a:custGeom>
              <a:avLst/>
              <a:gdLst>
                <a:gd name="T0" fmla="*/ 44 w 1112"/>
                <a:gd name="T1" fmla="*/ 1103 h 1118"/>
                <a:gd name="T2" fmla="*/ 133 w 1112"/>
                <a:gd name="T3" fmla="*/ 1117 h 1118"/>
                <a:gd name="T4" fmla="*/ 222 w 1112"/>
                <a:gd name="T5" fmla="*/ 1103 h 1118"/>
                <a:gd name="T6" fmla="*/ 311 w 1112"/>
                <a:gd name="T7" fmla="*/ 1095 h 1118"/>
                <a:gd name="T8" fmla="*/ 400 w 1112"/>
                <a:gd name="T9" fmla="*/ 1053 h 1118"/>
                <a:gd name="T10" fmla="*/ 459 w 1112"/>
                <a:gd name="T11" fmla="*/ 969 h 1118"/>
                <a:gd name="T12" fmla="*/ 481 w 1112"/>
                <a:gd name="T13" fmla="*/ 885 h 1118"/>
                <a:gd name="T14" fmla="*/ 489 w 1112"/>
                <a:gd name="T15" fmla="*/ 800 h 1118"/>
                <a:gd name="T16" fmla="*/ 496 w 1112"/>
                <a:gd name="T17" fmla="*/ 716 h 1118"/>
                <a:gd name="T18" fmla="*/ 466 w 1112"/>
                <a:gd name="T19" fmla="*/ 800 h 1118"/>
                <a:gd name="T20" fmla="*/ 444 w 1112"/>
                <a:gd name="T21" fmla="*/ 885 h 1118"/>
                <a:gd name="T22" fmla="*/ 370 w 1112"/>
                <a:gd name="T23" fmla="*/ 948 h 1118"/>
                <a:gd name="T24" fmla="*/ 281 w 1112"/>
                <a:gd name="T25" fmla="*/ 934 h 1118"/>
                <a:gd name="T26" fmla="*/ 207 w 1112"/>
                <a:gd name="T27" fmla="*/ 864 h 1118"/>
                <a:gd name="T28" fmla="*/ 170 w 1112"/>
                <a:gd name="T29" fmla="*/ 779 h 1118"/>
                <a:gd name="T30" fmla="*/ 140 w 1112"/>
                <a:gd name="T31" fmla="*/ 695 h 1118"/>
                <a:gd name="T32" fmla="*/ 133 w 1112"/>
                <a:gd name="T33" fmla="*/ 611 h 1118"/>
                <a:gd name="T34" fmla="*/ 133 w 1112"/>
                <a:gd name="T35" fmla="*/ 520 h 1118"/>
                <a:gd name="T36" fmla="*/ 148 w 1112"/>
                <a:gd name="T37" fmla="*/ 429 h 1118"/>
                <a:gd name="T38" fmla="*/ 177 w 1112"/>
                <a:gd name="T39" fmla="*/ 337 h 1118"/>
                <a:gd name="T40" fmla="*/ 222 w 1112"/>
                <a:gd name="T41" fmla="*/ 252 h 1118"/>
                <a:gd name="T42" fmla="*/ 266 w 1112"/>
                <a:gd name="T43" fmla="*/ 169 h 1118"/>
                <a:gd name="T44" fmla="*/ 355 w 1112"/>
                <a:gd name="T45" fmla="*/ 98 h 1118"/>
                <a:gd name="T46" fmla="*/ 429 w 1112"/>
                <a:gd name="T47" fmla="*/ 27 h 1118"/>
                <a:gd name="T48" fmla="*/ 518 w 1112"/>
                <a:gd name="T49" fmla="*/ 0 h 1118"/>
                <a:gd name="T50" fmla="*/ 615 w 1112"/>
                <a:gd name="T51" fmla="*/ 14 h 1118"/>
                <a:gd name="T52" fmla="*/ 711 w 1112"/>
                <a:gd name="T53" fmla="*/ 84 h 1118"/>
                <a:gd name="T54" fmla="*/ 800 w 1112"/>
                <a:gd name="T55" fmla="*/ 147 h 1118"/>
                <a:gd name="T56" fmla="*/ 866 w 1112"/>
                <a:gd name="T57" fmla="*/ 225 h 1118"/>
                <a:gd name="T58" fmla="*/ 933 w 1112"/>
                <a:gd name="T59" fmla="*/ 302 h 1118"/>
                <a:gd name="T60" fmla="*/ 977 w 1112"/>
                <a:gd name="T61" fmla="*/ 386 h 1118"/>
                <a:gd name="T62" fmla="*/ 1022 w 1112"/>
                <a:gd name="T63" fmla="*/ 485 h 1118"/>
                <a:gd name="T64" fmla="*/ 1059 w 1112"/>
                <a:gd name="T65" fmla="*/ 569 h 1118"/>
                <a:gd name="T66" fmla="*/ 1074 w 1112"/>
                <a:gd name="T67" fmla="*/ 667 h 1118"/>
                <a:gd name="T68" fmla="*/ 1066 w 1112"/>
                <a:gd name="T69" fmla="*/ 759 h 1118"/>
                <a:gd name="T70" fmla="*/ 1044 w 1112"/>
                <a:gd name="T71" fmla="*/ 843 h 1118"/>
                <a:gd name="T72" fmla="*/ 955 w 1112"/>
                <a:gd name="T73" fmla="*/ 891 h 1118"/>
                <a:gd name="T74" fmla="*/ 866 w 1112"/>
                <a:gd name="T75" fmla="*/ 913 h 1118"/>
                <a:gd name="T76" fmla="*/ 777 w 1112"/>
                <a:gd name="T77" fmla="*/ 927 h 1118"/>
                <a:gd name="T78" fmla="*/ 689 w 1112"/>
                <a:gd name="T79" fmla="*/ 927 h 1118"/>
                <a:gd name="T80" fmla="*/ 659 w 1112"/>
                <a:gd name="T81" fmla="*/ 856 h 1118"/>
                <a:gd name="T82" fmla="*/ 615 w 1112"/>
                <a:gd name="T83" fmla="*/ 773 h 1118"/>
                <a:gd name="T84" fmla="*/ 592 w 1112"/>
                <a:gd name="T85" fmla="*/ 829 h 1118"/>
                <a:gd name="T86" fmla="*/ 615 w 1112"/>
                <a:gd name="T87" fmla="*/ 913 h 1118"/>
                <a:gd name="T88" fmla="*/ 652 w 1112"/>
                <a:gd name="T89" fmla="*/ 998 h 1118"/>
                <a:gd name="T90" fmla="*/ 726 w 1112"/>
                <a:gd name="T91" fmla="*/ 1068 h 1118"/>
                <a:gd name="T92" fmla="*/ 815 w 1112"/>
                <a:gd name="T93" fmla="*/ 1095 h 1118"/>
                <a:gd name="T94" fmla="*/ 903 w 1112"/>
                <a:gd name="T95" fmla="*/ 1109 h 1118"/>
                <a:gd name="T96" fmla="*/ 992 w 1112"/>
                <a:gd name="T97" fmla="*/ 1109 h 1118"/>
                <a:gd name="T98" fmla="*/ 1089 w 1112"/>
                <a:gd name="T99" fmla="*/ 1117 h 1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2"/>
                <a:gd name="T151" fmla="*/ 0 h 1118"/>
                <a:gd name="T152" fmla="*/ 1112 w 1112"/>
                <a:gd name="T153" fmla="*/ 1118 h 1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2" h="1118">
                  <a:moveTo>
                    <a:pt x="0" y="1110"/>
                  </a:moveTo>
                  <a:lnTo>
                    <a:pt x="0" y="1089"/>
                  </a:lnTo>
                  <a:lnTo>
                    <a:pt x="22" y="1095"/>
                  </a:lnTo>
                  <a:lnTo>
                    <a:pt x="44" y="1103"/>
                  </a:lnTo>
                  <a:lnTo>
                    <a:pt x="66" y="1109"/>
                  </a:lnTo>
                  <a:lnTo>
                    <a:pt x="89" y="1117"/>
                  </a:lnTo>
                  <a:lnTo>
                    <a:pt x="111" y="1117"/>
                  </a:lnTo>
                  <a:lnTo>
                    <a:pt x="133" y="1117"/>
                  </a:lnTo>
                  <a:lnTo>
                    <a:pt x="155" y="1109"/>
                  </a:lnTo>
                  <a:lnTo>
                    <a:pt x="177" y="1109"/>
                  </a:lnTo>
                  <a:lnTo>
                    <a:pt x="200" y="1109"/>
                  </a:lnTo>
                  <a:lnTo>
                    <a:pt x="222" y="1103"/>
                  </a:lnTo>
                  <a:lnTo>
                    <a:pt x="244" y="1103"/>
                  </a:lnTo>
                  <a:lnTo>
                    <a:pt x="266" y="1095"/>
                  </a:lnTo>
                  <a:lnTo>
                    <a:pt x="289" y="1095"/>
                  </a:lnTo>
                  <a:lnTo>
                    <a:pt x="311" y="1095"/>
                  </a:lnTo>
                  <a:lnTo>
                    <a:pt x="333" y="1081"/>
                  </a:lnTo>
                  <a:lnTo>
                    <a:pt x="355" y="1074"/>
                  </a:lnTo>
                  <a:lnTo>
                    <a:pt x="377" y="1068"/>
                  </a:lnTo>
                  <a:lnTo>
                    <a:pt x="400" y="1053"/>
                  </a:lnTo>
                  <a:lnTo>
                    <a:pt x="415" y="1033"/>
                  </a:lnTo>
                  <a:lnTo>
                    <a:pt x="437" y="1011"/>
                  </a:lnTo>
                  <a:lnTo>
                    <a:pt x="452" y="990"/>
                  </a:lnTo>
                  <a:lnTo>
                    <a:pt x="459" y="969"/>
                  </a:lnTo>
                  <a:lnTo>
                    <a:pt x="466" y="948"/>
                  </a:lnTo>
                  <a:lnTo>
                    <a:pt x="474" y="927"/>
                  </a:lnTo>
                  <a:lnTo>
                    <a:pt x="474" y="906"/>
                  </a:lnTo>
                  <a:lnTo>
                    <a:pt x="481" y="885"/>
                  </a:lnTo>
                  <a:lnTo>
                    <a:pt x="481" y="864"/>
                  </a:lnTo>
                  <a:lnTo>
                    <a:pt x="489" y="843"/>
                  </a:lnTo>
                  <a:lnTo>
                    <a:pt x="489" y="821"/>
                  </a:lnTo>
                  <a:lnTo>
                    <a:pt x="489" y="800"/>
                  </a:lnTo>
                  <a:lnTo>
                    <a:pt x="489" y="779"/>
                  </a:lnTo>
                  <a:lnTo>
                    <a:pt x="496" y="759"/>
                  </a:lnTo>
                  <a:lnTo>
                    <a:pt x="496" y="738"/>
                  </a:lnTo>
                  <a:lnTo>
                    <a:pt x="496" y="716"/>
                  </a:lnTo>
                  <a:lnTo>
                    <a:pt x="481" y="738"/>
                  </a:lnTo>
                  <a:lnTo>
                    <a:pt x="474" y="759"/>
                  </a:lnTo>
                  <a:lnTo>
                    <a:pt x="474" y="779"/>
                  </a:lnTo>
                  <a:lnTo>
                    <a:pt x="466" y="800"/>
                  </a:lnTo>
                  <a:lnTo>
                    <a:pt x="466" y="821"/>
                  </a:lnTo>
                  <a:lnTo>
                    <a:pt x="459" y="843"/>
                  </a:lnTo>
                  <a:lnTo>
                    <a:pt x="452" y="864"/>
                  </a:lnTo>
                  <a:lnTo>
                    <a:pt x="444" y="885"/>
                  </a:lnTo>
                  <a:lnTo>
                    <a:pt x="429" y="906"/>
                  </a:lnTo>
                  <a:lnTo>
                    <a:pt x="407" y="920"/>
                  </a:lnTo>
                  <a:lnTo>
                    <a:pt x="392" y="941"/>
                  </a:lnTo>
                  <a:lnTo>
                    <a:pt x="370" y="948"/>
                  </a:lnTo>
                  <a:lnTo>
                    <a:pt x="348" y="955"/>
                  </a:lnTo>
                  <a:lnTo>
                    <a:pt x="326" y="948"/>
                  </a:lnTo>
                  <a:lnTo>
                    <a:pt x="303" y="941"/>
                  </a:lnTo>
                  <a:lnTo>
                    <a:pt x="281" y="934"/>
                  </a:lnTo>
                  <a:lnTo>
                    <a:pt x="259" y="920"/>
                  </a:lnTo>
                  <a:lnTo>
                    <a:pt x="229" y="906"/>
                  </a:lnTo>
                  <a:lnTo>
                    <a:pt x="222" y="885"/>
                  </a:lnTo>
                  <a:lnTo>
                    <a:pt x="207" y="864"/>
                  </a:lnTo>
                  <a:lnTo>
                    <a:pt x="200" y="843"/>
                  </a:lnTo>
                  <a:lnTo>
                    <a:pt x="192" y="821"/>
                  </a:lnTo>
                  <a:lnTo>
                    <a:pt x="177" y="800"/>
                  </a:lnTo>
                  <a:lnTo>
                    <a:pt x="170" y="779"/>
                  </a:lnTo>
                  <a:lnTo>
                    <a:pt x="155" y="759"/>
                  </a:lnTo>
                  <a:lnTo>
                    <a:pt x="148" y="738"/>
                  </a:lnTo>
                  <a:lnTo>
                    <a:pt x="140" y="716"/>
                  </a:lnTo>
                  <a:lnTo>
                    <a:pt x="140" y="695"/>
                  </a:lnTo>
                  <a:lnTo>
                    <a:pt x="140" y="674"/>
                  </a:lnTo>
                  <a:lnTo>
                    <a:pt x="140" y="653"/>
                  </a:lnTo>
                  <a:lnTo>
                    <a:pt x="133" y="632"/>
                  </a:lnTo>
                  <a:lnTo>
                    <a:pt x="133" y="611"/>
                  </a:lnTo>
                  <a:lnTo>
                    <a:pt x="133" y="590"/>
                  </a:lnTo>
                  <a:lnTo>
                    <a:pt x="133" y="561"/>
                  </a:lnTo>
                  <a:lnTo>
                    <a:pt x="133" y="540"/>
                  </a:lnTo>
                  <a:lnTo>
                    <a:pt x="133" y="520"/>
                  </a:lnTo>
                  <a:lnTo>
                    <a:pt x="133" y="499"/>
                  </a:lnTo>
                  <a:lnTo>
                    <a:pt x="133" y="477"/>
                  </a:lnTo>
                  <a:lnTo>
                    <a:pt x="140" y="456"/>
                  </a:lnTo>
                  <a:lnTo>
                    <a:pt x="148" y="429"/>
                  </a:lnTo>
                  <a:lnTo>
                    <a:pt x="155" y="407"/>
                  </a:lnTo>
                  <a:lnTo>
                    <a:pt x="163" y="379"/>
                  </a:lnTo>
                  <a:lnTo>
                    <a:pt x="170" y="358"/>
                  </a:lnTo>
                  <a:lnTo>
                    <a:pt x="177" y="337"/>
                  </a:lnTo>
                  <a:lnTo>
                    <a:pt x="192" y="316"/>
                  </a:lnTo>
                  <a:lnTo>
                    <a:pt x="207" y="295"/>
                  </a:lnTo>
                  <a:lnTo>
                    <a:pt x="215" y="274"/>
                  </a:lnTo>
                  <a:lnTo>
                    <a:pt x="222" y="252"/>
                  </a:lnTo>
                  <a:lnTo>
                    <a:pt x="237" y="231"/>
                  </a:lnTo>
                  <a:lnTo>
                    <a:pt x="244" y="211"/>
                  </a:lnTo>
                  <a:lnTo>
                    <a:pt x="252" y="190"/>
                  </a:lnTo>
                  <a:lnTo>
                    <a:pt x="266" y="169"/>
                  </a:lnTo>
                  <a:lnTo>
                    <a:pt x="296" y="155"/>
                  </a:lnTo>
                  <a:lnTo>
                    <a:pt x="311" y="133"/>
                  </a:lnTo>
                  <a:lnTo>
                    <a:pt x="333" y="112"/>
                  </a:lnTo>
                  <a:lnTo>
                    <a:pt x="355" y="98"/>
                  </a:lnTo>
                  <a:lnTo>
                    <a:pt x="377" y="84"/>
                  </a:lnTo>
                  <a:lnTo>
                    <a:pt x="392" y="63"/>
                  </a:lnTo>
                  <a:lnTo>
                    <a:pt x="415" y="49"/>
                  </a:lnTo>
                  <a:lnTo>
                    <a:pt x="429" y="27"/>
                  </a:lnTo>
                  <a:lnTo>
                    <a:pt x="452" y="21"/>
                  </a:lnTo>
                  <a:lnTo>
                    <a:pt x="474" y="7"/>
                  </a:lnTo>
                  <a:lnTo>
                    <a:pt x="496" y="7"/>
                  </a:lnTo>
                  <a:lnTo>
                    <a:pt x="518" y="0"/>
                  </a:lnTo>
                  <a:lnTo>
                    <a:pt x="540" y="0"/>
                  </a:lnTo>
                  <a:lnTo>
                    <a:pt x="563" y="0"/>
                  </a:lnTo>
                  <a:lnTo>
                    <a:pt x="592" y="7"/>
                  </a:lnTo>
                  <a:lnTo>
                    <a:pt x="615" y="14"/>
                  </a:lnTo>
                  <a:lnTo>
                    <a:pt x="637" y="27"/>
                  </a:lnTo>
                  <a:lnTo>
                    <a:pt x="659" y="49"/>
                  </a:lnTo>
                  <a:lnTo>
                    <a:pt x="689" y="70"/>
                  </a:lnTo>
                  <a:lnTo>
                    <a:pt x="711" y="84"/>
                  </a:lnTo>
                  <a:lnTo>
                    <a:pt x="726" y="105"/>
                  </a:lnTo>
                  <a:lnTo>
                    <a:pt x="748" y="119"/>
                  </a:lnTo>
                  <a:lnTo>
                    <a:pt x="777" y="140"/>
                  </a:lnTo>
                  <a:lnTo>
                    <a:pt x="800" y="147"/>
                  </a:lnTo>
                  <a:lnTo>
                    <a:pt x="815" y="169"/>
                  </a:lnTo>
                  <a:lnTo>
                    <a:pt x="837" y="182"/>
                  </a:lnTo>
                  <a:lnTo>
                    <a:pt x="852" y="204"/>
                  </a:lnTo>
                  <a:lnTo>
                    <a:pt x="866" y="225"/>
                  </a:lnTo>
                  <a:lnTo>
                    <a:pt x="889" y="231"/>
                  </a:lnTo>
                  <a:lnTo>
                    <a:pt x="903" y="252"/>
                  </a:lnTo>
                  <a:lnTo>
                    <a:pt x="918" y="281"/>
                  </a:lnTo>
                  <a:lnTo>
                    <a:pt x="933" y="302"/>
                  </a:lnTo>
                  <a:lnTo>
                    <a:pt x="948" y="322"/>
                  </a:lnTo>
                  <a:lnTo>
                    <a:pt x="955" y="344"/>
                  </a:lnTo>
                  <a:lnTo>
                    <a:pt x="970" y="365"/>
                  </a:lnTo>
                  <a:lnTo>
                    <a:pt x="977" y="386"/>
                  </a:lnTo>
                  <a:lnTo>
                    <a:pt x="992" y="407"/>
                  </a:lnTo>
                  <a:lnTo>
                    <a:pt x="1000" y="435"/>
                  </a:lnTo>
                  <a:lnTo>
                    <a:pt x="1015" y="464"/>
                  </a:lnTo>
                  <a:lnTo>
                    <a:pt x="1022" y="485"/>
                  </a:lnTo>
                  <a:lnTo>
                    <a:pt x="1029" y="505"/>
                  </a:lnTo>
                  <a:lnTo>
                    <a:pt x="1037" y="526"/>
                  </a:lnTo>
                  <a:lnTo>
                    <a:pt x="1052" y="548"/>
                  </a:lnTo>
                  <a:lnTo>
                    <a:pt x="1059" y="569"/>
                  </a:lnTo>
                  <a:lnTo>
                    <a:pt x="1066" y="590"/>
                  </a:lnTo>
                  <a:lnTo>
                    <a:pt x="1066" y="611"/>
                  </a:lnTo>
                  <a:lnTo>
                    <a:pt x="1074" y="639"/>
                  </a:lnTo>
                  <a:lnTo>
                    <a:pt x="1074" y="667"/>
                  </a:lnTo>
                  <a:lnTo>
                    <a:pt x="1074" y="688"/>
                  </a:lnTo>
                  <a:lnTo>
                    <a:pt x="1074" y="709"/>
                  </a:lnTo>
                  <a:lnTo>
                    <a:pt x="1074" y="730"/>
                  </a:lnTo>
                  <a:lnTo>
                    <a:pt x="1066" y="759"/>
                  </a:lnTo>
                  <a:lnTo>
                    <a:pt x="1066" y="779"/>
                  </a:lnTo>
                  <a:lnTo>
                    <a:pt x="1059" y="800"/>
                  </a:lnTo>
                  <a:lnTo>
                    <a:pt x="1052" y="821"/>
                  </a:lnTo>
                  <a:lnTo>
                    <a:pt x="1044" y="843"/>
                  </a:lnTo>
                  <a:lnTo>
                    <a:pt x="1022" y="856"/>
                  </a:lnTo>
                  <a:lnTo>
                    <a:pt x="1000" y="870"/>
                  </a:lnTo>
                  <a:lnTo>
                    <a:pt x="977" y="878"/>
                  </a:lnTo>
                  <a:lnTo>
                    <a:pt x="955" y="891"/>
                  </a:lnTo>
                  <a:lnTo>
                    <a:pt x="933" y="899"/>
                  </a:lnTo>
                  <a:lnTo>
                    <a:pt x="911" y="906"/>
                  </a:lnTo>
                  <a:lnTo>
                    <a:pt x="889" y="906"/>
                  </a:lnTo>
                  <a:lnTo>
                    <a:pt x="866" y="913"/>
                  </a:lnTo>
                  <a:lnTo>
                    <a:pt x="844" y="920"/>
                  </a:lnTo>
                  <a:lnTo>
                    <a:pt x="822" y="920"/>
                  </a:lnTo>
                  <a:lnTo>
                    <a:pt x="800" y="927"/>
                  </a:lnTo>
                  <a:lnTo>
                    <a:pt x="777" y="927"/>
                  </a:lnTo>
                  <a:lnTo>
                    <a:pt x="755" y="927"/>
                  </a:lnTo>
                  <a:lnTo>
                    <a:pt x="733" y="927"/>
                  </a:lnTo>
                  <a:lnTo>
                    <a:pt x="711" y="927"/>
                  </a:lnTo>
                  <a:lnTo>
                    <a:pt x="689" y="927"/>
                  </a:lnTo>
                  <a:lnTo>
                    <a:pt x="666" y="920"/>
                  </a:lnTo>
                  <a:lnTo>
                    <a:pt x="659" y="899"/>
                  </a:lnTo>
                  <a:lnTo>
                    <a:pt x="659" y="878"/>
                  </a:lnTo>
                  <a:lnTo>
                    <a:pt x="659" y="856"/>
                  </a:lnTo>
                  <a:lnTo>
                    <a:pt x="659" y="835"/>
                  </a:lnTo>
                  <a:lnTo>
                    <a:pt x="652" y="815"/>
                  </a:lnTo>
                  <a:lnTo>
                    <a:pt x="629" y="794"/>
                  </a:lnTo>
                  <a:lnTo>
                    <a:pt x="615" y="773"/>
                  </a:lnTo>
                  <a:lnTo>
                    <a:pt x="592" y="765"/>
                  </a:lnTo>
                  <a:lnTo>
                    <a:pt x="592" y="786"/>
                  </a:lnTo>
                  <a:lnTo>
                    <a:pt x="592" y="808"/>
                  </a:lnTo>
                  <a:lnTo>
                    <a:pt x="592" y="829"/>
                  </a:lnTo>
                  <a:lnTo>
                    <a:pt x="600" y="850"/>
                  </a:lnTo>
                  <a:lnTo>
                    <a:pt x="607" y="870"/>
                  </a:lnTo>
                  <a:lnTo>
                    <a:pt x="607" y="891"/>
                  </a:lnTo>
                  <a:lnTo>
                    <a:pt x="615" y="913"/>
                  </a:lnTo>
                  <a:lnTo>
                    <a:pt x="622" y="934"/>
                  </a:lnTo>
                  <a:lnTo>
                    <a:pt x="637" y="955"/>
                  </a:lnTo>
                  <a:lnTo>
                    <a:pt x="644" y="976"/>
                  </a:lnTo>
                  <a:lnTo>
                    <a:pt x="652" y="998"/>
                  </a:lnTo>
                  <a:lnTo>
                    <a:pt x="666" y="1018"/>
                  </a:lnTo>
                  <a:lnTo>
                    <a:pt x="681" y="1039"/>
                  </a:lnTo>
                  <a:lnTo>
                    <a:pt x="703" y="1053"/>
                  </a:lnTo>
                  <a:lnTo>
                    <a:pt x="726" y="1068"/>
                  </a:lnTo>
                  <a:lnTo>
                    <a:pt x="748" y="1089"/>
                  </a:lnTo>
                  <a:lnTo>
                    <a:pt x="770" y="1095"/>
                  </a:lnTo>
                  <a:lnTo>
                    <a:pt x="792" y="1095"/>
                  </a:lnTo>
                  <a:lnTo>
                    <a:pt x="815" y="1095"/>
                  </a:lnTo>
                  <a:lnTo>
                    <a:pt x="837" y="1103"/>
                  </a:lnTo>
                  <a:lnTo>
                    <a:pt x="859" y="1103"/>
                  </a:lnTo>
                  <a:lnTo>
                    <a:pt x="881" y="1103"/>
                  </a:lnTo>
                  <a:lnTo>
                    <a:pt x="903" y="1109"/>
                  </a:lnTo>
                  <a:lnTo>
                    <a:pt x="926" y="1109"/>
                  </a:lnTo>
                  <a:lnTo>
                    <a:pt x="948" y="1109"/>
                  </a:lnTo>
                  <a:lnTo>
                    <a:pt x="970" y="1109"/>
                  </a:lnTo>
                  <a:lnTo>
                    <a:pt x="992" y="1109"/>
                  </a:lnTo>
                  <a:lnTo>
                    <a:pt x="1015" y="1109"/>
                  </a:lnTo>
                  <a:lnTo>
                    <a:pt x="1037" y="1109"/>
                  </a:lnTo>
                  <a:lnTo>
                    <a:pt x="1066" y="1109"/>
                  </a:lnTo>
                  <a:lnTo>
                    <a:pt x="1089" y="1117"/>
                  </a:lnTo>
                  <a:lnTo>
                    <a:pt x="1111" y="111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10" name="Freeform 35"/>
            <p:cNvSpPr>
              <a:spLocks/>
            </p:cNvSpPr>
            <p:nvPr/>
          </p:nvSpPr>
          <p:spPr bwMode="auto">
            <a:xfrm>
              <a:off x="1537" y="3182"/>
              <a:ext cx="201" cy="184"/>
            </a:xfrm>
            <a:custGeom>
              <a:avLst/>
              <a:gdLst>
                <a:gd name="T0" fmla="*/ 191 w 201"/>
                <a:gd name="T1" fmla="*/ 129 h 184"/>
                <a:gd name="T2" fmla="*/ 200 w 201"/>
                <a:gd name="T3" fmla="*/ 105 h 184"/>
                <a:gd name="T4" fmla="*/ 185 w 201"/>
                <a:gd name="T5" fmla="*/ 78 h 184"/>
                <a:gd name="T6" fmla="*/ 177 w 201"/>
                <a:gd name="T7" fmla="*/ 57 h 184"/>
                <a:gd name="T8" fmla="*/ 163 w 201"/>
                <a:gd name="T9" fmla="*/ 35 h 184"/>
                <a:gd name="T10" fmla="*/ 148 w 201"/>
                <a:gd name="T11" fmla="*/ 14 h 184"/>
                <a:gd name="T12" fmla="*/ 126 w 201"/>
                <a:gd name="T13" fmla="*/ 0 h 184"/>
                <a:gd name="T14" fmla="*/ 103 w 201"/>
                <a:gd name="T15" fmla="*/ 8 h 184"/>
                <a:gd name="T16" fmla="*/ 81 w 201"/>
                <a:gd name="T17" fmla="*/ 22 h 184"/>
                <a:gd name="T18" fmla="*/ 59 w 201"/>
                <a:gd name="T19" fmla="*/ 35 h 184"/>
                <a:gd name="T20" fmla="*/ 44 w 201"/>
                <a:gd name="T21" fmla="*/ 57 h 184"/>
                <a:gd name="T22" fmla="*/ 37 w 201"/>
                <a:gd name="T23" fmla="*/ 78 h 184"/>
                <a:gd name="T24" fmla="*/ 22 w 201"/>
                <a:gd name="T25" fmla="*/ 99 h 184"/>
                <a:gd name="T26" fmla="*/ 14 w 201"/>
                <a:gd name="T27" fmla="*/ 119 h 184"/>
                <a:gd name="T28" fmla="*/ 7 w 201"/>
                <a:gd name="T29" fmla="*/ 140 h 184"/>
                <a:gd name="T30" fmla="*/ 0 w 201"/>
                <a:gd name="T31" fmla="*/ 162 h 184"/>
                <a:gd name="T32" fmla="*/ 0 w 201"/>
                <a:gd name="T33" fmla="*/ 183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1"/>
                <a:gd name="T52" fmla="*/ 0 h 184"/>
                <a:gd name="T53" fmla="*/ 201 w 201"/>
                <a:gd name="T54" fmla="*/ 184 h 1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1" h="184">
                  <a:moveTo>
                    <a:pt x="191" y="129"/>
                  </a:moveTo>
                  <a:lnTo>
                    <a:pt x="200" y="105"/>
                  </a:lnTo>
                  <a:lnTo>
                    <a:pt x="185" y="78"/>
                  </a:lnTo>
                  <a:lnTo>
                    <a:pt x="177" y="57"/>
                  </a:lnTo>
                  <a:lnTo>
                    <a:pt x="163" y="35"/>
                  </a:lnTo>
                  <a:lnTo>
                    <a:pt x="148" y="14"/>
                  </a:lnTo>
                  <a:lnTo>
                    <a:pt x="126" y="0"/>
                  </a:lnTo>
                  <a:lnTo>
                    <a:pt x="103" y="8"/>
                  </a:lnTo>
                  <a:lnTo>
                    <a:pt x="81" y="22"/>
                  </a:lnTo>
                  <a:lnTo>
                    <a:pt x="59" y="35"/>
                  </a:lnTo>
                  <a:lnTo>
                    <a:pt x="44" y="57"/>
                  </a:lnTo>
                  <a:lnTo>
                    <a:pt x="37" y="78"/>
                  </a:lnTo>
                  <a:lnTo>
                    <a:pt x="22" y="99"/>
                  </a:lnTo>
                  <a:lnTo>
                    <a:pt x="14" y="119"/>
                  </a:lnTo>
                  <a:lnTo>
                    <a:pt x="7" y="140"/>
                  </a:lnTo>
                  <a:lnTo>
                    <a:pt x="0" y="162"/>
                  </a:lnTo>
                  <a:lnTo>
                    <a:pt x="0" y="18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11" name="Freeform 36"/>
            <p:cNvSpPr>
              <a:spLocks/>
            </p:cNvSpPr>
            <p:nvPr/>
          </p:nvSpPr>
          <p:spPr bwMode="auto">
            <a:xfrm>
              <a:off x="1596" y="3014"/>
              <a:ext cx="181" cy="298"/>
            </a:xfrm>
            <a:custGeom>
              <a:avLst/>
              <a:gdLst>
                <a:gd name="T0" fmla="*/ 180 w 181"/>
                <a:gd name="T1" fmla="*/ 297 h 298"/>
                <a:gd name="T2" fmla="*/ 170 w 181"/>
                <a:gd name="T3" fmla="*/ 273 h 298"/>
                <a:gd name="T4" fmla="*/ 170 w 181"/>
                <a:gd name="T5" fmla="*/ 252 h 298"/>
                <a:gd name="T6" fmla="*/ 170 w 181"/>
                <a:gd name="T7" fmla="*/ 232 h 298"/>
                <a:gd name="T8" fmla="*/ 170 w 181"/>
                <a:gd name="T9" fmla="*/ 211 h 298"/>
                <a:gd name="T10" fmla="*/ 170 w 181"/>
                <a:gd name="T11" fmla="*/ 190 h 298"/>
                <a:gd name="T12" fmla="*/ 163 w 181"/>
                <a:gd name="T13" fmla="*/ 168 h 298"/>
                <a:gd name="T14" fmla="*/ 163 w 181"/>
                <a:gd name="T15" fmla="*/ 147 h 298"/>
                <a:gd name="T16" fmla="*/ 155 w 181"/>
                <a:gd name="T17" fmla="*/ 126 h 298"/>
                <a:gd name="T18" fmla="*/ 148 w 181"/>
                <a:gd name="T19" fmla="*/ 105 h 298"/>
                <a:gd name="T20" fmla="*/ 126 w 181"/>
                <a:gd name="T21" fmla="*/ 91 h 298"/>
                <a:gd name="T22" fmla="*/ 111 w 181"/>
                <a:gd name="T23" fmla="*/ 70 h 298"/>
                <a:gd name="T24" fmla="*/ 89 w 181"/>
                <a:gd name="T25" fmla="*/ 48 h 298"/>
                <a:gd name="T26" fmla="*/ 67 w 181"/>
                <a:gd name="T27" fmla="*/ 35 h 298"/>
                <a:gd name="T28" fmla="*/ 44 w 181"/>
                <a:gd name="T29" fmla="*/ 13 h 298"/>
                <a:gd name="T30" fmla="*/ 22 w 181"/>
                <a:gd name="T31" fmla="*/ 7 h 298"/>
                <a:gd name="T32" fmla="*/ 0 w 181"/>
                <a:gd name="T33" fmla="*/ 0 h 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1"/>
                <a:gd name="T52" fmla="*/ 0 h 298"/>
                <a:gd name="T53" fmla="*/ 181 w 181"/>
                <a:gd name="T54" fmla="*/ 298 h 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1" h="298">
                  <a:moveTo>
                    <a:pt x="180" y="297"/>
                  </a:moveTo>
                  <a:lnTo>
                    <a:pt x="170" y="273"/>
                  </a:lnTo>
                  <a:lnTo>
                    <a:pt x="170" y="252"/>
                  </a:lnTo>
                  <a:lnTo>
                    <a:pt x="170" y="232"/>
                  </a:lnTo>
                  <a:lnTo>
                    <a:pt x="170" y="211"/>
                  </a:lnTo>
                  <a:lnTo>
                    <a:pt x="170" y="190"/>
                  </a:lnTo>
                  <a:lnTo>
                    <a:pt x="163" y="168"/>
                  </a:lnTo>
                  <a:lnTo>
                    <a:pt x="163" y="147"/>
                  </a:lnTo>
                  <a:lnTo>
                    <a:pt x="155" y="126"/>
                  </a:lnTo>
                  <a:lnTo>
                    <a:pt x="148" y="105"/>
                  </a:lnTo>
                  <a:lnTo>
                    <a:pt x="126" y="91"/>
                  </a:lnTo>
                  <a:lnTo>
                    <a:pt x="111" y="70"/>
                  </a:lnTo>
                  <a:lnTo>
                    <a:pt x="89" y="48"/>
                  </a:lnTo>
                  <a:lnTo>
                    <a:pt x="67" y="35"/>
                  </a:lnTo>
                  <a:lnTo>
                    <a:pt x="44" y="13"/>
                  </a:lnTo>
                  <a:lnTo>
                    <a:pt x="22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12" name="Freeform 37"/>
            <p:cNvSpPr>
              <a:spLocks/>
            </p:cNvSpPr>
            <p:nvPr/>
          </p:nvSpPr>
          <p:spPr bwMode="auto">
            <a:xfrm>
              <a:off x="1803" y="2936"/>
              <a:ext cx="31" cy="376"/>
            </a:xfrm>
            <a:custGeom>
              <a:avLst/>
              <a:gdLst>
                <a:gd name="T0" fmla="*/ 21 w 31"/>
                <a:gd name="T1" fmla="*/ 375 h 376"/>
                <a:gd name="T2" fmla="*/ 30 w 31"/>
                <a:gd name="T3" fmla="*/ 345 h 376"/>
                <a:gd name="T4" fmla="*/ 30 w 31"/>
                <a:gd name="T5" fmla="*/ 316 h 376"/>
                <a:gd name="T6" fmla="*/ 30 w 31"/>
                <a:gd name="T7" fmla="*/ 295 h 376"/>
                <a:gd name="T8" fmla="*/ 30 w 31"/>
                <a:gd name="T9" fmla="*/ 274 h 376"/>
                <a:gd name="T10" fmla="*/ 22 w 31"/>
                <a:gd name="T11" fmla="*/ 253 h 376"/>
                <a:gd name="T12" fmla="*/ 22 w 31"/>
                <a:gd name="T13" fmla="*/ 232 h 376"/>
                <a:gd name="T14" fmla="*/ 22 w 31"/>
                <a:gd name="T15" fmla="*/ 211 h 376"/>
                <a:gd name="T16" fmla="*/ 22 w 31"/>
                <a:gd name="T17" fmla="*/ 190 h 376"/>
                <a:gd name="T18" fmla="*/ 22 w 31"/>
                <a:gd name="T19" fmla="*/ 169 h 376"/>
                <a:gd name="T20" fmla="*/ 15 w 31"/>
                <a:gd name="T21" fmla="*/ 148 h 376"/>
                <a:gd name="T22" fmla="*/ 8 w 31"/>
                <a:gd name="T23" fmla="*/ 126 h 376"/>
                <a:gd name="T24" fmla="*/ 0 w 31"/>
                <a:gd name="T25" fmla="*/ 105 h 376"/>
                <a:gd name="T26" fmla="*/ 0 w 31"/>
                <a:gd name="T27" fmla="*/ 84 h 376"/>
                <a:gd name="T28" fmla="*/ 0 w 31"/>
                <a:gd name="T29" fmla="*/ 64 h 376"/>
                <a:gd name="T30" fmla="*/ 0 w 31"/>
                <a:gd name="T31" fmla="*/ 42 h 376"/>
                <a:gd name="T32" fmla="*/ 0 w 31"/>
                <a:gd name="T33" fmla="*/ 21 h 376"/>
                <a:gd name="T34" fmla="*/ 0 w 31"/>
                <a:gd name="T35" fmla="*/ 0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76"/>
                <a:gd name="T56" fmla="*/ 31 w 31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76">
                  <a:moveTo>
                    <a:pt x="21" y="375"/>
                  </a:moveTo>
                  <a:lnTo>
                    <a:pt x="30" y="345"/>
                  </a:lnTo>
                  <a:lnTo>
                    <a:pt x="30" y="316"/>
                  </a:lnTo>
                  <a:lnTo>
                    <a:pt x="30" y="295"/>
                  </a:lnTo>
                  <a:lnTo>
                    <a:pt x="30" y="274"/>
                  </a:lnTo>
                  <a:lnTo>
                    <a:pt x="22" y="253"/>
                  </a:lnTo>
                  <a:lnTo>
                    <a:pt x="22" y="232"/>
                  </a:lnTo>
                  <a:lnTo>
                    <a:pt x="22" y="211"/>
                  </a:lnTo>
                  <a:lnTo>
                    <a:pt x="22" y="190"/>
                  </a:lnTo>
                  <a:lnTo>
                    <a:pt x="22" y="169"/>
                  </a:lnTo>
                  <a:lnTo>
                    <a:pt x="15" y="148"/>
                  </a:lnTo>
                  <a:lnTo>
                    <a:pt x="8" y="126"/>
                  </a:lnTo>
                  <a:lnTo>
                    <a:pt x="0" y="105"/>
                  </a:lnTo>
                  <a:lnTo>
                    <a:pt x="0" y="84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13" name="Freeform 38"/>
            <p:cNvSpPr>
              <a:spLocks/>
            </p:cNvSpPr>
            <p:nvPr/>
          </p:nvSpPr>
          <p:spPr bwMode="auto">
            <a:xfrm>
              <a:off x="1824" y="3167"/>
              <a:ext cx="262" cy="145"/>
            </a:xfrm>
            <a:custGeom>
              <a:avLst/>
              <a:gdLst>
                <a:gd name="T0" fmla="*/ 0 w 262"/>
                <a:gd name="T1" fmla="*/ 144 h 145"/>
                <a:gd name="T2" fmla="*/ 31 w 262"/>
                <a:gd name="T3" fmla="*/ 142 h 145"/>
                <a:gd name="T4" fmla="*/ 53 w 262"/>
                <a:gd name="T5" fmla="*/ 120 h 145"/>
                <a:gd name="T6" fmla="*/ 61 w 262"/>
                <a:gd name="T7" fmla="*/ 99 h 145"/>
                <a:gd name="T8" fmla="*/ 68 w 262"/>
                <a:gd name="T9" fmla="*/ 78 h 145"/>
                <a:gd name="T10" fmla="*/ 68 w 262"/>
                <a:gd name="T11" fmla="*/ 57 h 145"/>
                <a:gd name="T12" fmla="*/ 83 w 262"/>
                <a:gd name="T13" fmla="*/ 36 h 145"/>
                <a:gd name="T14" fmla="*/ 98 w 262"/>
                <a:gd name="T15" fmla="*/ 14 h 145"/>
                <a:gd name="T16" fmla="*/ 120 w 262"/>
                <a:gd name="T17" fmla="*/ 0 h 145"/>
                <a:gd name="T18" fmla="*/ 142 w 262"/>
                <a:gd name="T19" fmla="*/ 0 h 145"/>
                <a:gd name="T20" fmla="*/ 164 w 262"/>
                <a:gd name="T21" fmla="*/ 0 h 145"/>
                <a:gd name="T22" fmla="*/ 187 w 262"/>
                <a:gd name="T23" fmla="*/ 0 h 145"/>
                <a:gd name="T24" fmla="*/ 209 w 262"/>
                <a:gd name="T25" fmla="*/ 8 h 145"/>
                <a:gd name="T26" fmla="*/ 231 w 262"/>
                <a:gd name="T27" fmla="*/ 22 h 145"/>
                <a:gd name="T28" fmla="*/ 253 w 262"/>
                <a:gd name="T29" fmla="*/ 36 h 145"/>
                <a:gd name="T30" fmla="*/ 261 w 262"/>
                <a:gd name="T31" fmla="*/ 5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2"/>
                <a:gd name="T49" fmla="*/ 0 h 145"/>
                <a:gd name="T50" fmla="*/ 262 w 262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2" h="145">
                  <a:moveTo>
                    <a:pt x="0" y="144"/>
                  </a:moveTo>
                  <a:lnTo>
                    <a:pt x="31" y="142"/>
                  </a:lnTo>
                  <a:lnTo>
                    <a:pt x="53" y="120"/>
                  </a:lnTo>
                  <a:lnTo>
                    <a:pt x="61" y="99"/>
                  </a:lnTo>
                  <a:lnTo>
                    <a:pt x="68" y="78"/>
                  </a:lnTo>
                  <a:lnTo>
                    <a:pt x="68" y="57"/>
                  </a:lnTo>
                  <a:lnTo>
                    <a:pt x="83" y="36"/>
                  </a:lnTo>
                  <a:lnTo>
                    <a:pt x="98" y="14"/>
                  </a:lnTo>
                  <a:lnTo>
                    <a:pt x="120" y="0"/>
                  </a:lnTo>
                  <a:lnTo>
                    <a:pt x="142" y="0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209" y="8"/>
                  </a:lnTo>
                  <a:lnTo>
                    <a:pt x="231" y="22"/>
                  </a:lnTo>
                  <a:lnTo>
                    <a:pt x="253" y="36"/>
                  </a:lnTo>
                  <a:lnTo>
                    <a:pt x="261" y="5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14" name="Freeform 39"/>
            <p:cNvSpPr>
              <a:spLocks/>
            </p:cNvSpPr>
            <p:nvPr/>
          </p:nvSpPr>
          <p:spPr bwMode="auto">
            <a:xfrm>
              <a:off x="1824" y="3309"/>
              <a:ext cx="195" cy="77"/>
            </a:xfrm>
            <a:custGeom>
              <a:avLst/>
              <a:gdLst>
                <a:gd name="T0" fmla="*/ 0 w 195"/>
                <a:gd name="T1" fmla="*/ 2 h 77"/>
                <a:gd name="T2" fmla="*/ 24 w 195"/>
                <a:gd name="T3" fmla="*/ 7 h 77"/>
                <a:gd name="T4" fmla="*/ 46 w 195"/>
                <a:gd name="T5" fmla="*/ 7 h 77"/>
                <a:gd name="T6" fmla="*/ 68 w 195"/>
                <a:gd name="T7" fmla="*/ 0 h 77"/>
                <a:gd name="T8" fmla="*/ 90 w 195"/>
                <a:gd name="T9" fmla="*/ 0 h 77"/>
                <a:gd name="T10" fmla="*/ 113 w 195"/>
                <a:gd name="T11" fmla="*/ 0 h 77"/>
                <a:gd name="T12" fmla="*/ 135 w 195"/>
                <a:gd name="T13" fmla="*/ 7 h 77"/>
                <a:gd name="T14" fmla="*/ 157 w 195"/>
                <a:gd name="T15" fmla="*/ 21 h 77"/>
                <a:gd name="T16" fmla="*/ 179 w 195"/>
                <a:gd name="T17" fmla="*/ 35 h 77"/>
                <a:gd name="T18" fmla="*/ 187 w 195"/>
                <a:gd name="T19" fmla="*/ 55 h 77"/>
                <a:gd name="T20" fmla="*/ 194 w 195"/>
                <a:gd name="T21" fmla="*/ 76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77"/>
                <a:gd name="T35" fmla="*/ 195 w 195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77">
                  <a:moveTo>
                    <a:pt x="0" y="2"/>
                  </a:moveTo>
                  <a:lnTo>
                    <a:pt x="24" y="7"/>
                  </a:lnTo>
                  <a:lnTo>
                    <a:pt x="46" y="7"/>
                  </a:lnTo>
                  <a:lnTo>
                    <a:pt x="68" y="0"/>
                  </a:lnTo>
                  <a:lnTo>
                    <a:pt x="90" y="0"/>
                  </a:lnTo>
                  <a:lnTo>
                    <a:pt x="113" y="0"/>
                  </a:lnTo>
                  <a:lnTo>
                    <a:pt x="135" y="7"/>
                  </a:lnTo>
                  <a:lnTo>
                    <a:pt x="157" y="21"/>
                  </a:lnTo>
                  <a:lnTo>
                    <a:pt x="179" y="35"/>
                  </a:lnTo>
                  <a:lnTo>
                    <a:pt x="187" y="55"/>
                  </a:lnTo>
                  <a:lnTo>
                    <a:pt x="194" y="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570038" y="4451350"/>
            <a:ext cx="260350" cy="1504950"/>
            <a:chOff x="724" y="2814"/>
            <a:chExt cx="184" cy="948"/>
          </a:xfrm>
        </p:grpSpPr>
        <p:sp>
          <p:nvSpPr>
            <p:cNvPr id="27705" name="AutoShape 41"/>
            <p:cNvSpPr>
              <a:spLocks noChangeArrowheads="1"/>
            </p:cNvSpPr>
            <p:nvPr/>
          </p:nvSpPr>
          <p:spPr bwMode="auto">
            <a:xfrm>
              <a:off x="724" y="3087"/>
              <a:ext cx="184" cy="67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06" name="AutoShape 42"/>
            <p:cNvSpPr>
              <a:spLocks noChangeArrowheads="1"/>
            </p:cNvSpPr>
            <p:nvPr/>
          </p:nvSpPr>
          <p:spPr bwMode="auto">
            <a:xfrm>
              <a:off x="724" y="2814"/>
              <a:ext cx="184" cy="26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707" name="Line 43"/>
            <p:cNvSpPr>
              <a:spLocks noChangeShapeType="1"/>
            </p:cNvSpPr>
            <p:nvPr/>
          </p:nvSpPr>
          <p:spPr bwMode="auto">
            <a:xfrm>
              <a:off x="744" y="3584"/>
              <a:ext cx="1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74" name="Rectangle 44"/>
          <p:cNvSpPr>
            <a:spLocks noChangeArrowheads="1"/>
          </p:cNvSpPr>
          <p:nvPr/>
        </p:nvSpPr>
        <p:spPr bwMode="auto">
          <a:xfrm>
            <a:off x="1146175" y="4783138"/>
            <a:ext cx="36353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latin typeface="Times New Roman" pitchFamily="18" charset="0"/>
              </a:rPr>
              <a:t>18</a:t>
            </a:r>
          </a:p>
        </p:txBody>
      </p:sp>
      <p:sp>
        <p:nvSpPr>
          <p:cNvPr id="27675" name="Rectangle 45"/>
          <p:cNvSpPr>
            <a:spLocks noChangeArrowheads="1"/>
          </p:cNvSpPr>
          <p:nvPr/>
        </p:nvSpPr>
        <p:spPr bwMode="auto">
          <a:xfrm>
            <a:off x="1890713" y="5505450"/>
            <a:ext cx="6016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solidFill>
                  <a:srgbClr val="FF3300"/>
                </a:solidFill>
                <a:latin typeface="Times New Roman" pitchFamily="18" charset="0"/>
              </a:rPr>
              <a:t>DCC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044700" y="3952875"/>
            <a:ext cx="357188" cy="420688"/>
            <a:chOff x="1060" y="2500"/>
            <a:chExt cx="253" cy="265"/>
          </a:xfrm>
        </p:grpSpPr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1095" y="2527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7704" name="Rectangle 48"/>
            <p:cNvSpPr>
              <a:spLocks noChangeArrowheads="1"/>
            </p:cNvSpPr>
            <p:nvPr/>
          </p:nvSpPr>
          <p:spPr bwMode="auto">
            <a:xfrm>
              <a:off x="1060" y="2500"/>
              <a:ext cx="232" cy="2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77" name="Rectangle 49"/>
          <p:cNvSpPr>
            <a:spLocks noChangeArrowheads="1"/>
          </p:cNvSpPr>
          <p:nvPr/>
        </p:nvSpPr>
        <p:spPr bwMode="auto">
          <a:xfrm>
            <a:off x="2432050" y="6232525"/>
            <a:ext cx="148748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Késői adenóma</a:t>
            </a:r>
          </a:p>
        </p:txBody>
      </p:sp>
      <p:sp>
        <p:nvSpPr>
          <p:cNvPr id="27678" name="Rectangle 50"/>
          <p:cNvSpPr>
            <a:spLocks noChangeArrowheads="1"/>
          </p:cNvSpPr>
          <p:nvPr/>
        </p:nvSpPr>
        <p:spPr bwMode="auto">
          <a:xfrm>
            <a:off x="4532313" y="4706938"/>
            <a:ext cx="3635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latin typeface="Times New Roman" pitchFamily="18" charset="0"/>
              </a:rPr>
              <a:t>17</a:t>
            </a: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5842000" y="4151313"/>
            <a:ext cx="1549400" cy="2373312"/>
            <a:chOff x="3751" y="2625"/>
            <a:chExt cx="1098" cy="1495"/>
          </a:xfrm>
        </p:grpSpPr>
        <p:sp>
          <p:nvSpPr>
            <p:cNvPr id="27689" name="Freeform 52"/>
            <p:cNvSpPr>
              <a:spLocks/>
            </p:cNvSpPr>
            <p:nvPr/>
          </p:nvSpPr>
          <p:spPr bwMode="auto">
            <a:xfrm>
              <a:off x="3825" y="3773"/>
              <a:ext cx="392" cy="310"/>
            </a:xfrm>
            <a:custGeom>
              <a:avLst/>
              <a:gdLst>
                <a:gd name="T0" fmla="*/ 0 w 392"/>
                <a:gd name="T1" fmla="*/ 0 h 310"/>
                <a:gd name="T2" fmla="*/ 25 w 392"/>
                <a:gd name="T3" fmla="*/ 0 h 310"/>
                <a:gd name="T4" fmla="*/ 44 w 392"/>
                <a:gd name="T5" fmla="*/ 0 h 310"/>
                <a:gd name="T6" fmla="*/ 62 w 392"/>
                <a:gd name="T7" fmla="*/ 0 h 310"/>
                <a:gd name="T8" fmla="*/ 80 w 392"/>
                <a:gd name="T9" fmla="*/ 0 h 310"/>
                <a:gd name="T10" fmla="*/ 100 w 392"/>
                <a:gd name="T11" fmla="*/ 0 h 310"/>
                <a:gd name="T12" fmla="*/ 118 w 392"/>
                <a:gd name="T13" fmla="*/ 0 h 310"/>
                <a:gd name="T14" fmla="*/ 142 w 392"/>
                <a:gd name="T15" fmla="*/ 0 h 310"/>
                <a:gd name="T16" fmla="*/ 162 w 392"/>
                <a:gd name="T17" fmla="*/ 0 h 310"/>
                <a:gd name="T18" fmla="*/ 180 w 392"/>
                <a:gd name="T19" fmla="*/ 0 h 310"/>
                <a:gd name="T20" fmla="*/ 198 w 392"/>
                <a:gd name="T21" fmla="*/ 0 h 310"/>
                <a:gd name="T22" fmla="*/ 217 w 392"/>
                <a:gd name="T23" fmla="*/ 0 h 310"/>
                <a:gd name="T24" fmla="*/ 235 w 392"/>
                <a:gd name="T25" fmla="*/ 0 h 310"/>
                <a:gd name="T26" fmla="*/ 255 w 392"/>
                <a:gd name="T27" fmla="*/ 7 h 310"/>
                <a:gd name="T28" fmla="*/ 273 w 392"/>
                <a:gd name="T29" fmla="*/ 7 h 310"/>
                <a:gd name="T30" fmla="*/ 291 w 392"/>
                <a:gd name="T31" fmla="*/ 7 h 310"/>
                <a:gd name="T32" fmla="*/ 310 w 392"/>
                <a:gd name="T33" fmla="*/ 19 h 310"/>
                <a:gd name="T34" fmla="*/ 322 w 392"/>
                <a:gd name="T35" fmla="*/ 37 h 310"/>
                <a:gd name="T36" fmla="*/ 335 w 392"/>
                <a:gd name="T37" fmla="*/ 55 h 310"/>
                <a:gd name="T38" fmla="*/ 341 w 392"/>
                <a:gd name="T39" fmla="*/ 73 h 310"/>
                <a:gd name="T40" fmla="*/ 353 w 392"/>
                <a:gd name="T41" fmla="*/ 91 h 310"/>
                <a:gd name="T42" fmla="*/ 360 w 392"/>
                <a:gd name="T43" fmla="*/ 110 h 310"/>
                <a:gd name="T44" fmla="*/ 372 w 392"/>
                <a:gd name="T45" fmla="*/ 128 h 310"/>
                <a:gd name="T46" fmla="*/ 372 w 392"/>
                <a:gd name="T47" fmla="*/ 146 h 310"/>
                <a:gd name="T48" fmla="*/ 378 w 392"/>
                <a:gd name="T49" fmla="*/ 163 h 310"/>
                <a:gd name="T50" fmla="*/ 378 w 392"/>
                <a:gd name="T51" fmla="*/ 182 h 310"/>
                <a:gd name="T52" fmla="*/ 384 w 392"/>
                <a:gd name="T53" fmla="*/ 200 h 310"/>
                <a:gd name="T54" fmla="*/ 391 w 392"/>
                <a:gd name="T55" fmla="*/ 218 h 310"/>
                <a:gd name="T56" fmla="*/ 391 w 392"/>
                <a:gd name="T57" fmla="*/ 236 h 310"/>
                <a:gd name="T58" fmla="*/ 384 w 392"/>
                <a:gd name="T59" fmla="*/ 254 h 310"/>
                <a:gd name="T60" fmla="*/ 384 w 392"/>
                <a:gd name="T61" fmla="*/ 273 h 310"/>
                <a:gd name="T62" fmla="*/ 378 w 392"/>
                <a:gd name="T63" fmla="*/ 291 h 310"/>
                <a:gd name="T64" fmla="*/ 378 w 392"/>
                <a:gd name="T65" fmla="*/ 309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310"/>
                <a:gd name="T101" fmla="*/ 392 w 392"/>
                <a:gd name="T102" fmla="*/ 310 h 3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310">
                  <a:moveTo>
                    <a:pt x="0" y="0"/>
                  </a:moveTo>
                  <a:lnTo>
                    <a:pt x="25" y="0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7" y="0"/>
                  </a:lnTo>
                  <a:lnTo>
                    <a:pt x="235" y="0"/>
                  </a:lnTo>
                  <a:lnTo>
                    <a:pt x="255" y="7"/>
                  </a:lnTo>
                  <a:lnTo>
                    <a:pt x="273" y="7"/>
                  </a:lnTo>
                  <a:lnTo>
                    <a:pt x="291" y="7"/>
                  </a:lnTo>
                  <a:lnTo>
                    <a:pt x="310" y="19"/>
                  </a:lnTo>
                  <a:lnTo>
                    <a:pt x="322" y="37"/>
                  </a:lnTo>
                  <a:lnTo>
                    <a:pt x="335" y="55"/>
                  </a:lnTo>
                  <a:lnTo>
                    <a:pt x="341" y="73"/>
                  </a:lnTo>
                  <a:lnTo>
                    <a:pt x="353" y="91"/>
                  </a:lnTo>
                  <a:lnTo>
                    <a:pt x="360" y="110"/>
                  </a:lnTo>
                  <a:lnTo>
                    <a:pt x="372" y="128"/>
                  </a:lnTo>
                  <a:lnTo>
                    <a:pt x="372" y="146"/>
                  </a:lnTo>
                  <a:lnTo>
                    <a:pt x="378" y="163"/>
                  </a:lnTo>
                  <a:lnTo>
                    <a:pt x="378" y="182"/>
                  </a:lnTo>
                  <a:lnTo>
                    <a:pt x="384" y="200"/>
                  </a:lnTo>
                  <a:lnTo>
                    <a:pt x="391" y="218"/>
                  </a:lnTo>
                  <a:lnTo>
                    <a:pt x="391" y="236"/>
                  </a:lnTo>
                  <a:lnTo>
                    <a:pt x="384" y="254"/>
                  </a:lnTo>
                  <a:lnTo>
                    <a:pt x="384" y="273"/>
                  </a:lnTo>
                  <a:lnTo>
                    <a:pt x="378" y="291"/>
                  </a:lnTo>
                  <a:lnTo>
                    <a:pt x="378" y="30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0" name="Freeform 53"/>
            <p:cNvSpPr>
              <a:spLocks/>
            </p:cNvSpPr>
            <p:nvPr/>
          </p:nvSpPr>
          <p:spPr bwMode="auto">
            <a:xfrm>
              <a:off x="4389" y="3773"/>
              <a:ext cx="321" cy="316"/>
            </a:xfrm>
            <a:custGeom>
              <a:avLst/>
              <a:gdLst>
                <a:gd name="T0" fmla="*/ 320 w 321"/>
                <a:gd name="T1" fmla="*/ 0 h 316"/>
                <a:gd name="T2" fmla="*/ 317 w 321"/>
                <a:gd name="T3" fmla="*/ 19 h 316"/>
                <a:gd name="T4" fmla="*/ 298 w 321"/>
                <a:gd name="T5" fmla="*/ 19 h 316"/>
                <a:gd name="T6" fmla="*/ 279 w 321"/>
                <a:gd name="T7" fmla="*/ 19 h 316"/>
                <a:gd name="T8" fmla="*/ 261 w 321"/>
                <a:gd name="T9" fmla="*/ 19 h 316"/>
                <a:gd name="T10" fmla="*/ 242 w 321"/>
                <a:gd name="T11" fmla="*/ 19 h 316"/>
                <a:gd name="T12" fmla="*/ 224 w 321"/>
                <a:gd name="T13" fmla="*/ 19 h 316"/>
                <a:gd name="T14" fmla="*/ 205 w 321"/>
                <a:gd name="T15" fmla="*/ 19 h 316"/>
                <a:gd name="T16" fmla="*/ 186 w 321"/>
                <a:gd name="T17" fmla="*/ 25 h 316"/>
                <a:gd name="T18" fmla="*/ 168 w 321"/>
                <a:gd name="T19" fmla="*/ 25 h 316"/>
                <a:gd name="T20" fmla="*/ 149 w 321"/>
                <a:gd name="T21" fmla="*/ 30 h 316"/>
                <a:gd name="T22" fmla="*/ 131 w 321"/>
                <a:gd name="T23" fmla="*/ 30 h 316"/>
                <a:gd name="T24" fmla="*/ 111 w 321"/>
                <a:gd name="T25" fmla="*/ 37 h 316"/>
                <a:gd name="T26" fmla="*/ 93 w 321"/>
                <a:gd name="T27" fmla="*/ 37 h 316"/>
                <a:gd name="T28" fmla="*/ 75 w 321"/>
                <a:gd name="T29" fmla="*/ 37 h 316"/>
                <a:gd name="T30" fmla="*/ 56 w 321"/>
                <a:gd name="T31" fmla="*/ 43 h 316"/>
                <a:gd name="T32" fmla="*/ 44 w 321"/>
                <a:gd name="T33" fmla="*/ 61 h 316"/>
                <a:gd name="T34" fmla="*/ 31 w 321"/>
                <a:gd name="T35" fmla="*/ 79 h 316"/>
                <a:gd name="T36" fmla="*/ 18 w 321"/>
                <a:gd name="T37" fmla="*/ 97 h 316"/>
                <a:gd name="T38" fmla="*/ 6 w 321"/>
                <a:gd name="T39" fmla="*/ 115 h 316"/>
                <a:gd name="T40" fmla="*/ 0 w 321"/>
                <a:gd name="T41" fmla="*/ 133 h 316"/>
                <a:gd name="T42" fmla="*/ 0 w 321"/>
                <a:gd name="T43" fmla="*/ 151 h 316"/>
                <a:gd name="T44" fmla="*/ 0 w 321"/>
                <a:gd name="T45" fmla="*/ 170 h 316"/>
                <a:gd name="T46" fmla="*/ 0 w 321"/>
                <a:gd name="T47" fmla="*/ 188 h 316"/>
                <a:gd name="T48" fmla="*/ 0 w 321"/>
                <a:gd name="T49" fmla="*/ 206 h 316"/>
                <a:gd name="T50" fmla="*/ 0 w 321"/>
                <a:gd name="T51" fmla="*/ 224 h 316"/>
                <a:gd name="T52" fmla="*/ 0 w 321"/>
                <a:gd name="T53" fmla="*/ 243 h 316"/>
                <a:gd name="T54" fmla="*/ 6 w 321"/>
                <a:gd name="T55" fmla="*/ 261 h 316"/>
                <a:gd name="T56" fmla="*/ 6 w 321"/>
                <a:gd name="T57" fmla="*/ 279 h 316"/>
                <a:gd name="T58" fmla="*/ 6 w 321"/>
                <a:gd name="T59" fmla="*/ 297 h 316"/>
                <a:gd name="T60" fmla="*/ 18 w 321"/>
                <a:gd name="T61" fmla="*/ 315 h 3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1"/>
                <a:gd name="T94" fmla="*/ 0 h 316"/>
                <a:gd name="T95" fmla="*/ 321 w 321"/>
                <a:gd name="T96" fmla="*/ 316 h 3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1" h="316">
                  <a:moveTo>
                    <a:pt x="320" y="0"/>
                  </a:moveTo>
                  <a:lnTo>
                    <a:pt x="317" y="19"/>
                  </a:lnTo>
                  <a:lnTo>
                    <a:pt x="298" y="19"/>
                  </a:lnTo>
                  <a:lnTo>
                    <a:pt x="279" y="19"/>
                  </a:lnTo>
                  <a:lnTo>
                    <a:pt x="261" y="19"/>
                  </a:lnTo>
                  <a:lnTo>
                    <a:pt x="242" y="19"/>
                  </a:lnTo>
                  <a:lnTo>
                    <a:pt x="224" y="19"/>
                  </a:lnTo>
                  <a:lnTo>
                    <a:pt x="205" y="19"/>
                  </a:lnTo>
                  <a:lnTo>
                    <a:pt x="186" y="25"/>
                  </a:lnTo>
                  <a:lnTo>
                    <a:pt x="168" y="25"/>
                  </a:lnTo>
                  <a:lnTo>
                    <a:pt x="149" y="30"/>
                  </a:lnTo>
                  <a:lnTo>
                    <a:pt x="131" y="30"/>
                  </a:lnTo>
                  <a:lnTo>
                    <a:pt x="111" y="37"/>
                  </a:lnTo>
                  <a:lnTo>
                    <a:pt x="93" y="37"/>
                  </a:lnTo>
                  <a:lnTo>
                    <a:pt x="75" y="37"/>
                  </a:lnTo>
                  <a:lnTo>
                    <a:pt x="56" y="43"/>
                  </a:lnTo>
                  <a:lnTo>
                    <a:pt x="44" y="61"/>
                  </a:lnTo>
                  <a:lnTo>
                    <a:pt x="31" y="79"/>
                  </a:lnTo>
                  <a:lnTo>
                    <a:pt x="18" y="97"/>
                  </a:lnTo>
                  <a:lnTo>
                    <a:pt x="6" y="115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0" y="170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0" y="224"/>
                  </a:lnTo>
                  <a:lnTo>
                    <a:pt x="0" y="243"/>
                  </a:lnTo>
                  <a:lnTo>
                    <a:pt x="6" y="261"/>
                  </a:lnTo>
                  <a:lnTo>
                    <a:pt x="6" y="279"/>
                  </a:lnTo>
                  <a:lnTo>
                    <a:pt x="6" y="297"/>
                  </a:lnTo>
                  <a:lnTo>
                    <a:pt x="18" y="31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1" name="Freeform 54"/>
            <p:cNvSpPr>
              <a:spLocks/>
            </p:cNvSpPr>
            <p:nvPr/>
          </p:nvSpPr>
          <p:spPr bwMode="auto">
            <a:xfrm>
              <a:off x="3751" y="2625"/>
              <a:ext cx="1098" cy="1040"/>
            </a:xfrm>
            <a:custGeom>
              <a:avLst/>
              <a:gdLst>
                <a:gd name="T0" fmla="*/ 131 w 1098"/>
                <a:gd name="T1" fmla="*/ 1009 h 1040"/>
                <a:gd name="T2" fmla="*/ 205 w 1098"/>
                <a:gd name="T3" fmla="*/ 1009 h 1040"/>
                <a:gd name="T4" fmla="*/ 279 w 1098"/>
                <a:gd name="T5" fmla="*/ 1014 h 1040"/>
                <a:gd name="T6" fmla="*/ 341 w 1098"/>
                <a:gd name="T7" fmla="*/ 966 h 1040"/>
                <a:gd name="T8" fmla="*/ 360 w 1098"/>
                <a:gd name="T9" fmla="*/ 893 h 1040"/>
                <a:gd name="T10" fmla="*/ 304 w 1098"/>
                <a:gd name="T11" fmla="*/ 839 h 1040"/>
                <a:gd name="T12" fmla="*/ 223 w 1098"/>
                <a:gd name="T13" fmla="*/ 814 h 1040"/>
                <a:gd name="T14" fmla="*/ 142 w 1098"/>
                <a:gd name="T15" fmla="*/ 784 h 1040"/>
                <a:gd name="T16" fmla="*/ 62 w 1098"/>
                <a:gd name="T17" fmla="*/ 729 h 1040"/>
                <a:gd name="T18" fmla="*/ 38 w 1098"/>
                <a:gd name="T19" fmla="*/ 656 h 1040"/>
                <a:gd name="T20" fmla="*/ 105 w 1098"/>
                <a:gd name="T21" fmla="*/ 675 h 1040"/>
                <a:gd name="T22" fmla="*/ 136 w 1098"/>
                <a:gd name="T23" fmla="*/ 668 h 1040"/>
                <a:gd name="T24" fmla="*/ 62 w 1098"/>
                <a:gd name="T25" fmla="*/ 608 h 1040"/>
                <a:gd name="T26" fmla="*/ 7 w 1098"/>
                <a:gd name="T27" fmla="*/ 541 h 1040"/>
                <a:gd name="T28" fmla="*/ 7 w 1098"/>
                <a:gd name="T29" fmla="*/ 468 h 1040"/>
                <a:gd name="T30" fmla="*/ 31 w 1098"/>
                <a:gd name="T31" fmla="*/ 401 h 1040"/>
                <a:gd name="T32" fmla="*/ 69 w 1098"/>
                <a:gd name="T33" fmla="*/ 462 h 1040"/>
                <a:gd name="T34" fmla="*/ 111 w 1098"/>
                <a:gd name="T35" fmla="*/ 535 h 1040"/>
                <a:gd name="T36" fmla="*/ 131 w 1098"/>
                <a:gd name="T37" fmla="*/ 474 h 1040"/>
                <a:gd name="T38" fmla="*/ 111 w 1098"/>
                <a:gd name="T39" fmla="*/ 395 h 1040"/>
                <a:gd name="T40" fmla="*/ 111 w 1098"/>
                <a:gd name="T41" fmla="*/ 322 h 1040"/>
                <a:gd name="T42" fmla="*/ 118 w 1098"/>
                <a:gd name="T43" fmla="*/ 244 h 1040"/>
                <a:gd name="T44" fmla="*/ 161 w 1098"/>
                <a:gd name="T45" fmla="*/ 171 h 1040"/>
                <a:gd name="T46" fmla="*/ 198 w 1098"/>
                <a:gd name="T47" fmla="*/ 225 h 1040"/>
                <a:gd name="T48" fmla="*/ 242 w 1098"/>
                <a:gd name="T49" fmla="*/ 189 h 1040"/>
                <a:gd name="T50" fmla="*/ 285 w 1098"/>
                <a:gd name="T51" fmla="*/ 116 h 1040"/>
                <a:gd name="T52" fmla="*/ 347 w 1098"/>
                <a:gd name="T53" fmla="*/ 49 h 1040"/>
                <a:gd name="T54" fmla="*/ 415 w 1098"/>
                <a:gd name="T55" fmla="*/ 43 h 1040"/>
                <a:gd name="T56" fmla="*/ 459 w 1098"/>
                <a:gd name="T57" fmla="*/ 110 h 1040"/>
                <a:gd name="T58" fmla="*/ 496 w 1098"/>
                <a:gd name="T59" fmla="*/ 49 h 1040"/>
                <a:gd name="T60" fmla="*/ 564 w 1098"/>
                <a:gd name="T61" fmla="*/ 0 h 1040"/>
                <a:gd name="T62" fmla="*/ 638 w 1098"/>
                <a:gd name="T63" fmla="*/ 7 h 1040"/>
                <a:gd name="T64" fmla="*/ 731 w 1098"/>
                <a:gd name="T65" fmla="*/ 61 h 1040"/>
                <a:gd name="T66" fmla="*/ 719 w 1098"/>
                <a:gd name="T67" fmla="*/ 134 h 1040"/>
                <a:gd name="T68" fmla="*/ 793 w 1098"/>
                <a:gd name="T69" fmla="*/ 146 h 1040"/>
                <a:gd name="T70" fmla="*/ 868 w 1098"/>
                <a:gd name="T71" fmla="*/ 158 h 1040"/>
                <a:gd name="T72" fmla="*/ 930 w 1098"/>
                <a:gd name="T73" fmla="*/ 207 h 1040"/>
                <a:gd name="T74" fmla="*/ 942 w 1098"/>
                <a:gd name="T75" fmla="*/ 280 h 1040"/>
                <a:gd name="T76" fmla="*/ 880 w 1098"/>
                <a:gd name="T77" fmla="*/ 304 h 1040"/>
                <a:gd name="T78" fmla="*/ 930 w 1098"/>
                <a:gd name="T79" fmla="*/ 377 h 1040"/>
                <a:gd name="T80" fmla="*/ 992 w 1098"/>
                <a:gd name="T81" fmla="*/ 444 h 1040"/>
                <a:gd name="T82" fmla="*/ 1029 w 1098"/>
                <a:gd name="T83" fmla="*/ 522 h 1040"/>
                <a:gd name="T84" fmla="*/ 1035 w 1098"/>
                <a:gd name="T85" fmla="*/ 595 h 1040"/>
                <a:gd name="T86" fmla="*/ 961 w 1098"/>
                <a:gd name="T87" fmla="*/ 553 h 1040"/>
                <a:gd name="T88" fmla="*/ 955 w 1098"/>
                <a:gd name="T89" fmla="*/ 632 h 1040"/>
                <a:gd name="T90" fmla="*/ 1029 w 1098"/>
                <a:gd name="T91" fmla="*/ 705 h 1040"/>
                <a:gd name="T92" fmla="*/ 1097 w 1098"/>
                <a:gd name="T93" fmla="*/ 777 h 1040"/>
                <a:gd name="T94" fmla="*/ 1029 w 1098"/>
                <a:gd name="T95" fmla="*/ 802 h 1040"/>
                <a:gd name="T96" fmla="*/ 948 w 1098"/>
                <a:gd name="T97" fmla="*/ 784 h 1040"/>
                <a:gd name="T98" fmla="*/ 893 w 1098"/>
                <a:gd name="T99" fmla="*/ 796 h 1040"/>
                <a:gd name="T100" fmla="*/ 886 w 1098"/>
                <a:gd name="T101" fmla="*/ 869 h 1040"/>
                <a:gd name="T102" fmla="*/ 824 w 1098"/>
                <a:gd name="T103" fmla="*/ 905 h 1040"/>
                <a:gd name="T104" fmla="*/ 750 w 1098"/>
                <a:gd name="T105" fmla="*/ 887 h 1040"/>
                <a:gd name="T106" fmla="*/ 676 w 1098"/>
                <a:gd name="T107" fmla="*/ 869 h 1040"/>
                <a:gd name="T108" fmla="*/ 620 w 1098"/>
                <a:gd name="T109" fmla="*/ 905 h 1040"/>
                <a:gd name="T110" fmla="*/ 613 w 1098"/>
                <a:gd name="T111" fmla="*/ 978 h 1040"/>
                <a:gd name="T112" fmla="*/ 676 w 1098"/>
                <a:gd name="T113" fmla="*/ 1021 h 1040"/>
                <a:gd name="T114" fmla="*/ 750 w 1098"/>
                <a:gd name="T115" fmla="*/ 1027 h 1040"/>
                <a:gd name="T116" fmla="*/ 831 w 1098"/>
                <a:gd name="T117" fmla="*/ 1039 h 10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8"/>
                <a:gd name="T178" fmla="*/ 0 h 1040"/>
                <a:gd name="T179" fmla="*/ 1098 w 1098"/>
                <a:gd name="T180" fmla="*/ 1040 h 10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8" h="1040">
                  <a:moveTo>
                    <a:pt x="74" y="991"/>
                  </a:moveTo>
                  <a:lnTo>
                    <a:pt x="93" y="1003"/>
                  </a:lnTo>
                  <a:lnTo>
                    <a:pt x="111" y="1009"/>
                  </a:lnTo>
                  <a:lnTo>
                    <a:pt x="131" y="1009"/>
                  </a:lnTo>
                  <a:lnTo>
                    <a:pt x="149" y="1009"/>
                  </a:lnTo>
                  <a:lnTo>
                    <a:pt x="167" y="1009"/>
                  </a:lnTo>
                  <a:lnTo>
                    <a:pt x="186" y="1009"/>
                  </a:lnTo>
                  <a:lnTo>
                    <a:pt x="205" y="1009"/>
                  </a:lnTo>
                  <a:lnTo>
                    <a:pt x="223" y="1014"/>
                  </a:lnTo>
                  <a:lnTo>
                    <a:pt x="242" y="1014"/>
                  </a:lnTo>
                  <a:lnTo>
                    <a:pt x="260" y="1014"/>
                  </a:lnTo>
                  <a:lnTo>
                    <a:pt x="279" y="1014"/>
                  </a:lnTo>
                  <a:lnTo>
                    <a:pt x="298" y="1003"/>
                  </a:lnTo>
                  <a:lnTo>
                    <a:pt x="316" y="1003"/>
                  </a:lnTo>
                  <a:lnTo>
                    <a:pt x="329" y="984"/>
                  </a:lnTo>
                  <a:lnTo>
                    <a:pt x="341" y="966"/>
                  </a:lnTo>
                  <a:lnTo>
                    <a:pt x="347" y="948"/>
                  </a:lnTo>
                  <a:lnTo>
                    <a:pt x="353" y="930"/>
                  </a:lnTo>
                  <a:lnTo>
                    <a:pt x="360" y="911"/>
                  </a:lnTo>
                  <a:lnTo>
                    <a:pt x="360" y="893"/>
                  </a:lnTo>
                  <a:lnTo>
                    <a:pt x="353" y="875"/>
                  </a:lnTo>
                  <a:lnTo>
                    <a:pt x="341" y="857"/>
                  </a:lnTo>
                  <a:lnTo>
                    <a:pt x="322" y="845"/>
                  </a:lnTo>
                  <a:lnTo>
                    <a:pt x="304" y="839"/>
                  </a:lnTo>
                  <a:lnTo>
                    <a:pt x="279" y="827"/>
                  </a:lnTo>
                  <a:lnTo>
                    <a:pt x="260" y="827"/>
                  </a:lnTo>
                  <a:lnTo>
                    <a:pt x="242" y="820"/>
                  </a:lnTo>
                  <a:lnTo>
                    <a:pt x="223" y="814"/>
                  </a:lnTo>
                  <a:lnTo>
                    <a:pt x="198" y="802"/>
                  </a:lnTo>
                  <a:lnTo>
                    <a:pt x="180" y="796"/>
                  </a:lnTo>
                  <a:lnTo>
                    <a:pt x="161" y="790"/>
                  </a:lnTo>
                  <a:lnTo>
                    <a:pt x="142" y="784"/>
                  </a:lnTo>
                  <a:lnTo>
                    <a:pt x="124" y="777"/>
                  </a:lnTo>
                  <a:lnTo>
                    <a:pt x="100" y="766"/>
                  </a:lnTo>
                  <a:lnTo>
                    <a:pt x="80" y="754"/>
                  </a:lnTo>
                  <a:lnTo>
                    <a:pt x="62" y="729"/>
                  </a:lnTo>
                  <a:lnTo>
                    <a:pt x="49" y="711"/>
                  </a:lnTo>
                  <a:lnTo>
                    <a:pt x="38" y="693"/>
                  </a:lnTo>
                  <a:lnTo>
                    <a:pt x="38" y="675"/>
                  </a:lnTo>
                  <a:lnTo>
                    <a:pt x="38" y="656"/>
                  </a:lnTo>
                  <a:lnTo>
                    <a:pt x="56" y="656"/>
                  </a:lnTo>
                  <a:lnTo>
                    <a:pt x="74" y="656"/>
                  </a:lnTo>
                  <a:lnTo>
                    <a:pt x="93" y="656"/>
                  </a:lnTo>
                  <a:lnTo>
                    <a:pt x="105" y="675"/>
                  </a:lnTo>
                  <a:lnTo>
                    <a:pt x="118" y="693"/>
                  </a:lnTo>
                  <a:lnTo>
                    <a:pt x="136" y="705"/>
                  </a:lnTo>
                  <a:lnTo>
                    <a:pt x="142" y="686"/>
                  </a:lnTo>
                  <a:lnTo>
                    <a:pt x="136" y="668"/>
                  </a:lnTo>
                  <a:lnTo>
                    <a:pt x="118" y="656"/>
                  </a:lnTo>
                  <a:lnTo>
                    <a:pt x="100" y="644"/>
                  </a:lnTo>
                  <a:lnTo>
                    <a:pt x="80" y="626"/>
                  </a:lnTo>
                  <a:lnTo>
                    <a:pt x="62" y="608"/>
                  </a:lnTo>
                  <a:lnTo>
                    <a:pt x="44" y="595"/>
                  </a:lnTo>
                  <a:lnTo>
                    <a:pt x="31" y="577"/>
                  </a:lnTo>
                  <a:lnTo>
                    <a:pt x="13" y="559"/>
                  </a:lnTo>
                  <a:lnTo>
                    <a:pt x="7" y="541"/>
                  </a:lnTo>
                  <a:lnTo>
                    <a:pt x="0" y="522"/>
                  </a:lnTo>
                  <a:lnTo>
                    <a:pt x="0" y="504"/>
                  </a:lnTo>
                  <a:lnTo>
                    <a:pt x="0" y="486"/>
                  </a:lnTo>
                  <a:lnTo>
                    <a:pt x="7" y="468"/>
                  </a:lnTo>
                  <a:lnTo>
                    <a:pt x="7" y="449"/>
                  </a:lnTo>
                  <a:lnTo>
                    <a:pt x="13" y="431"/>
                  </a:lnTo>
                  <a:lnTo>
                    <a:pt x="13" y="413"/>
                  </a:lnTo>
                  <a:lnTo>
                    <a:pt x="31" y="401"/>
                  </a:lnTo>
                  <a:lnTo>
                    <a:pt x="49" y="408"/>
                  </a:lnTo>
                  <a:lnTo>
                    <a:pt x="56" y="426"/>
                  </a:lnTo>
                  <a:lnTo>
                    <a:pt x="69" y="444"/>
                  </a:lnTo>
                  <a:lnTo>
                    <a:pt x="69" y="462"/>
                  </a:lnTo>
                  <a:lnTo>
                    <a:pt x="74" y="480"/>
                  </a:lnTo>
                  <a:lnTo>
                    <a:pt x="80" y="499"/>
                  </a:lnTo>
                  <a:lnTo>
                    <a:pt x="93" y="517"/>
                  </a:lnTo>
                  <a:lnTo>
                    <a:pt x="111" y="535"/>
                  </a:lnTo>
                  <a:lnTo>
                    <a:pt x="131" y="529"/>
                  </a:lnTo>
                  <a:lnTo>
                    <a:pt x="131" y="511"/>
                  </a:lnTo>
                  <a:lnTo>
                    <a:pt x="131" y="492"/>
                  </a:lnTo>
                  <a:lnTo>
                    <a:pt x="131" y="474"/>
                  </a:lnTo>
                  <a:lnTo>
                    <a:pt x="124" y="456"/>
                  </a:lnTo>
                  <a:lnTo>
                    <a:pt x="124" y="438"/>
                  </a:lnTo>
                  <a:lnTo>
                    <a:pt x="118" y="413"/>
                  </a:lnTo>
                  <a:lnTo>
                    <a:pt x="111" y="395"/>
                  </a:lnTo>
                  <a:lnTo>
                    <a:pt x="111" y="377"/>
                  </a:lnTo>
                  <a:lnTo>
                    <a:pt x="111" y="358"/>
                  </a:lnTo>
                  <a:lnTo>
                    <a:pt x="111" y="340"/>
                  </a:lnTo>
                  <a:lnTo>
                    <a:pt x="111" y="322"/>
                  </a:lnTo>
                  <a:lnTo>
                    <a:pt x="111" y="304"/>
                  </a:lnTo>
                  <a:lnTo>
                    <a:pt x="111" y="285"/>
                  </a:lnTo>
                  <a:lnTo>
                    <a:pt x="111" y="262"/>
                  </a:lnTo>
                  <a:lnTo>
                    <a:pt x="118" y="244"/>
                  </a:lnTo>
                  <a:lnTo>
                    <a:pt x="124" y="219"/>
                  </a:lnTo>
                  <a:lnTo>
                    <a:pt x="136" y="201"/>
                  </a:lnTo>
                  <a:lnTo>
                    <a:pt x="142" y="183"/>
                  </a:lnTo>
                  <a:lnTo>
                    <a:pt x="161" y="171"/>
                  </a:lnTo>
                  <a:lnTo>
                    <a:pt x="180" y="171"/>
                  </a:lnTo>
                  <a:lnTo>
                    <a:pt x="186" y="189"/>
                  </a:lnTo>
                  <a:lnTo>
                    <a:pt x="192" y="207"/>
                  </a:lnTo>
                  <a:lnTo>
                    <a:pt x="198" y="225"/>
                  </a:lnTo>
                  <a:lnTo>
                    <a:pt x="211" y="244"/>
                  </a:lnTo>
                  <a:lnTo>
                    <a:pt x="223" y="225"/>
                  </a:lnTo>
                  <a:lnTo>
                    <a:pt x="236" y="207"/>
                  </a:lnTo>
                  <a:lnTo>
                    <a:pt x="242" y="189"/>
                  </a:lnTo>
                  <a:lnTo>
                    <a:pt x="242" y="171"/>
                  </a:lnTo>
                  <a:lnTo>
                    <a:pt x="248" y="152"/>
                  </a:lnTo>
                  <a:lnTo>
                    <a:pt x="267" y="134"/>
                  </a:lnTo>
                  <a:lnTo>
                    <a:pt x="285" y="116"/>
                  </a:lnTo>
                  <a:lnTo>
                    <a:pt x="304" y="98"/>
                  </a:lnTo>
                  <a:lnTo>
                    <a:pt x="316" y="80"/>
                  </a:lnTo>
                  <a:lnTo>
                    <a:pt x="335" y="67"/>
                  </a:lnTo>
                  <a:lnTo>
                    <a:pt x="347" y="49"/>
                  </a:lnTo>
                  <a:lnTo>
                    <a:pt x="360" y="30"/>
                  </a:lnTo>
                  <a:lnTo>
                    <a:pt x="378" y="25"/>
                  </a:lnTo>
                  <a:lnTo>
                    <a:pt x="397" y="37"/>
                  </a:lnTo>
                  <a:lnTo>
                    <a:pt x="415" y="43"/>
                  </a:lnTo>
                  <a:lnTo>
                    <a:pt x="422" y="61"/>
                  </a:lnTo>
                  <a:lnTo>
                    <a:pt x="434" y="80"/>
                  </a:lnTo>
                  <a:lnTo>
                    <a:pt x="440" y="98"/>
                  </a:lnTo>
                  <a:lnTo>
                    <a:pt x="459" y="110"/>
                  </a:lnTo>
                  <a:lnTo>
                    <a:pt x="477" y="103"/>
                  </a:lnTo>
                  <a:lnTo>
                    <a:pt x="490" y="85"/>
                  </a:lnTo>
                  <a:lnTo>
                    <a:pt x="490" y="67"/>
                  </a:lnTo>
                  <a:lnTo>
                    <a:pt x="496" y="49"/>
                  </a:lnTo>
                  <a:lnTo>
                    <a:pt x="509" y="30"/>
                  </a:lnTo>
                  <a:lnTo>
                    <a:pt x="527" y="19"/>
                  </a:lnTo>
                  <a:lnTo>
                    <a:pt x="546" y="7"/>
                  </a:lnTo>
                  <a:lnTo>
                    <a:pt x="564" y="0"/>
                  </a:lnTo>
                  <a:lnTo>
                    <a:pt x="582" y="0"/>
                  </a:lnTo>
                  <a:lnTo>
                    <a:pt x="602" y="0"/>
                  </a:lnTo>
                  <a:lnTo>
                    <a:pt x="620" y="7"/>
                  </a:lnTo>
                  <a:lnTo>
                    <a:pt x="638" y="7"/>
                  </a:lnTo>
                  <a:lnTo>
                    <a:pt x="664" y="12"/>
                  </a:lnTo>
                  <a:lnTo>
                    <a:pt x="682" y="19"/>
                  </a:lnTo>
                  <a:lnTo>
                    <a:pt x="707" y="37"/>
                  </a:lnTo>
                  <a:lnTo>
                    <a:pt x="731" y="61"/>
                  </a:lnTo>
                  <a:lnTo>
                    <a:pt x="731" y="80"/>
                  </a:lnTo>
                  <a:lnTo>
                    <a:pt x="731" y="98"/>
                  </a:lnTo>
                  <a:lnTo>
                    <a:pt x="725" y="116"/>
                  </a:lnTo>
                  <a:lnTo>
                    <a:pt x="719" y="134"/>
                  </a:lnTo>
                  <a:lnTo>
                    <a:pt x="738" y="152"/>
                  </a:lnTo>
                  <a:lnTo>
                    <a:pt x="756" y="152"/>
                  </a:lnTo>
                  <a:lnTo>
                    <a:pt x="775" y="146"/>
                  </a:lnTo>
                  <a:lnTo>
                    <a:pt x="793" y="146"/>
                  </a:lnTo>
                  <a:lnTo>
                    <a:pt x="812" y="152"/>
                  </a:lnTo>
                  <a:lnTo>
                    <a:pt x="831" y="152"/>
                  </a:lnTo>
                  <a:lnTo>
                    <a:pt x="849" y="152"/>
                  </a:lnTo>
                  <a:lnTo>
                    <a:pt x="868" y="158"/>
                  </a:lnTo>
                  <a:lnTo>
                    <a:pt x="886" y="158"/>
                  </a:lnTo>
                  <a:lnTo>
                    <a:pt x="905" y="171"/>
                  </a:lnTo>
                  <a:lnTo>
                    <a:pt x="917" y="189"/>
                  </a:lnTo>
                  <a:lnTo>
                    <a:pt x="930" y="207"/>
                  </a:lnTo>
                  <a:lnTo>
                    <a:pt x="936" y="225"/>
                  </a:lnTo>
                  <a:lnTo>
                    <a:pt x="948" y="244"/>
                  </a:lnTo>
                  <a:lnTo>
                    <a:pt x="948" y="262"/>
                  </a:lnTo>
                  <a:lnTo>
                    <a:pt x="942" y="280"/>
                  </a:lnTo>
                  <a:lnTo>
                    <a:pt x="924" y="285"/>
                  </a:lnTo>
                  <a:lnTo>
                    <a:pt x="905" y="285"/>
                  </a:lnTo>
                  <a:lnTo>
                    <a:pt x="886" y="285"/>
                  </a:lnTo>
                  <a:lnTo>
                    <a:pt x="880" y="304"/>
                  </a:lnTo>
                  <a:lnTo>
                    <a:pt x="886" y="322"/>
                  </a:lnTo>
                  <a:lnTo>
                    <a:pt x="886" y="340"/>
                  </a:lnTo>
                  <a:lnTo>
                    <a:pt x="905" y="353"/>
                  </a:lnTo>
                  <a:lnTo>
                    <a:pt x="930" y="377"/>
                  </a:lnTo>
                  <a:lnTo>
                    <a:pt x="948" y="389"/>
                  </a:lnTo>
                  <a:lnTo>
                    <a:pt x="961" y="408"/>
                  </a:lnTo>
                  <a:lnTo>
                    <a:pt x="979" y="426"/>
                  </a:lnTo>
                  <a:lnTo>
                    <a:pt x="992" y="444"/>
                  </a:lnTo>
                  <a:lnTo>
                    <a:pt x="1004" y="462"/>
                  </a:lnTo>
                  <a:lnTo>
                    <a:pt x="1017" y="486"/>
                  </a:lnTo>
                  <a:lnTo>
                    <a:pt x="1023" y="504"/>
                  </a:lnTo>
                  <a:lnTo>
                    <a:pt x="1029" y="522"/>
                  </a:lnTo>
                  <a:lnTo>
                    <a:pt x="1035" y="541"/>
                  </a:lnTo>
                  <a:lnTo>
                    <a:pt x="1035" y="559"/>
                  </a:lnTo>
                  <a:lnTo>
                    <a:pt x="1035" y="577"/>
                  </a:lnTo>
                  <a:lnTo>
                    <a:pt x="1035" y="595"/>
                  </a:lnTo>
                  <a:lnTo>
                    <a:pt x="1017" y="595"/>
                  </a:lnTo>
                  <a:lnTo>
                    <a:pt x="998" y="577"/>
                  </a:lnTo>
                  <a:lnTo>
                    <a:pt x="979" y="565"/>
                  </a:lnTo>
                  <a:lnTo>
                    <a:pt x="961" y="553"/>
                  </a:lnTo>
                  <a:lnTo>
                    <a:pt x="948" y="572"/>
                  </a:lnTo>
                  <a:lnTo>
                    <a:pt x="948" y="595"/>
                  </a:lnTo>
                  <a:lnTo>
                    <a:pt x="955" y="613"/>
                  </a:lnTo>
                  <a:lnTo>
                    <a:pt x="955" y="632"/>
                  </a:lnTo>
                  <a:lnTo>
                    <a:pt x="967" y="650"/>
                  </a:lnTo>
                  <a:lnTo>
                    <a:pt x="986" y="668"/>
                  </a:lnTo>
                  <a:lnTo>
                    <a:pt x="1004" y="686"/>
                  </a:lnTo>
                  <a:lnTo>
                    <a:pt x="1029" y="705"/>
                  </a:lnTo>
                  <a:lnTo>
                    <a:pt x="1060" y="723"/>
                  </a:lnTo>
                  <a:lnTo>
                    <a:pt x="1079" y="741"/>
                  </a:lnTo>
                  <a:lnTo>
                    <a:pt x="1091" y="759"/>
                  </a:lnTo>
                  <a:lnTo>
                    <a:pt x="1097" y="777"/>
                  </a:lnTo>
                  <a:lnTo>
                    <a:pt x="1091" y="796"/>
                  </a:lnTo>
                  <a:lnTo>
                    <a:pt x="1073" y="796"/>
                  </a:lnTo>
                  <a:lnTo>
                    <a:pt x="1053" y="796"/>
                  </a:lnTo>
                  <a:lnTo>
                    <a:pt x="1029" y="802"/>
                  </a:lnTo>
                  <a:lnTo>
                    <a:pt x="1011" y="802"/>
                  </a:lnTo>
                  <a:lnTo>
                    <a:pt x="986" y="796"/>
                  </a:lnTo>
                  <a:lnTo>
                    <a:pt x="967" y="790"/>
                  </a:lnTo>
                  <a:lnTo>
                    <a:pt x="948" y="784"/>
                  </a:lnTo>
                  <a:lnTo>
                    <a:pt x="930" y="777"/>
                  </a:lnTo>
                  <a:lnTo>
                    <a:pt x="911" y="772"/>
                  </a:lnTo>
                  <a:lnTo>
                    <a:pt x="893" y="777"/>
                  </a:lnTo>
                  <a:lnTo>
                    <a:pt x="893" y="796"/>
                  </a:lnTo>
                  <a:lnTo>
                    <a:pt x="893" y="814"/>
                  </a:lnTo>
                  <a:lnTo>
                    <a:pt x="893" y="832"/>
                  </a:lnTo>
                  <a:lnTo>
                    <a:pt x="893" y="850"/>
                  </a:lnTo>
                  <a:lnTo>
                    <a:pt x="886" y="869"/>
                  </a:lnTo>
                  <a:lnTo>
                    <a:pt x="880" y="887"/>
                  </a:lnTo>
                  <a:lnTo>
                    <a:pt x="862" y="893"/>
                  </a:lnTo>
                  <a:lnTo>
                    <a:pt x="843" y="905"/>
                  </a:lnTo>
                  <a:lnTo>
                    <a:pt x="824" y="905"/>
                  </a:lnTo>
                  <a:lnTo>
                    <a:pt x="806" y="905"/>
                  </a:lnTo>
                  <a:lnTo>
                    <a:pt x="787" y="905"/>
                  </a:lnTo>
                  <a:lnTo>
                    <a:pt x="769" y="893"/>
                  </a:lnTo>
                  <a:lnTo>
                    <a:pt x="750" y="887"/>
                  </a:lnTo>
                  <a:lnTo>
                    <a:pt x="731" y="881"/>
                  </a:lnTo>
                  <a:lnTo>
                    <a:pt x="713" y="875"/>
                  </a:lnTo>
                  <a:lnTo>
                    <a:pt x="695" y="869"/>
                  </a:lnTo>
                  <a:lnTo>
                    <a:pt x="676" y="869"/>
                  </a:lnTo>
                  <a:lnTo>
                    <a:pt x="657" y="869"/>
                  </a:lnTo>
                  <a:lnTo>
                    <a:pt x="638" y="869"/>
                  </a:lnTo>
                  <a:lnTo>
                    <a:pt x="633" y="887"/>
                  </a:lnTo>
                  <a:lnTo>
                    <a:pt x="620" y="905"/>
                  </a:lnTo>
                  <a:lnTo>
                    <a:pt x="620" y="923"/>
                  </a:lnTo>
                  <a:lnTo>
                    <a:pt x="613" y="941"/>
                  </a:lnTo>
                  <a:lnTo>
                    <a:pt x="613" y="960"/>
                  </a:lnTo>
                  <a:lnTo>
                    <a:pt x="613" y="978"/>
                  </a:lnTo>
                  <a:lnTo>
                    <a:pt x="620" y="996"/>
                  </a:lnTo>
                  <a:lnTo>
                    <a:pt x="638" y="1014"/>
                  </a:lnTo>
                  <a:lnTo>
                    <a:pt x="657" y="1021"/>
                  </a:lnTo>
                  <a:lnTo>
                    <a:pt x="676" y="1021"/>
                  </a:lnTo>
                  <a:lnTo>
                    <a:pt x="695" y="1021"/>
                  </a:lnTo>
                  <a:lnTo>
                    <a:pt x="713" y="1021"/>
                  </a:lnTo>
                  <a:lnTo>
                    <a:pt x="731" y="1021"/>
                  </a:lnTo>
                  <a:lnTo>
                    <a:pt x="750" y="1027"/>
                  </a:lnTo>
                  <a:lnTo>
                    <a:pt x="775" y="1027"/>
                  </a:lnTo>
                  <a:lnTo>
                    <a:pt x="793" y="1033"/>
                  </a:lnTo>
                  <a:lnTo>
                    <a:pt x="812" y="1033"/>
                  </a:lnTo>
                  <a:lnTo>
                    <a:pt x="831" y="1039"/>
                  </a:lnTo>
                  <a:lnTo>
                    <a:pt x="849" y="1039"/>
                  </a:lnTo>
                  <a:lnTo>
                    <a:pt x="868" y="103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2" name="Freeform 55" descr="Vastag átlós felfelé"/>
            <p:cNvSpPr>
              <a:spLocks/>
            </p:cNvSpPr>
            <p:nvPr/>
          </p:nvSpPr>
          <p:spPr bwMode="auto">
            <a:xfrm>
              <a:off x="4154" y="2996"/>
              <a:ext cx="211" cy="1124"/>
            </a:xfrm>
            <a:custGeom>
              <a:avLst/>
              <a:gdLst>
                <a:gd name="T0" fmla="*/ 136 w 211"/>
                <a:gd name="T1" fmla="*/ 1068 h 1124"/>
                <a:gd name="T2" fmla="*/ 136 w 211"/>
                <a:gd name="T3" fmla="*/ 1031 h 1124"/>
                <a:gd name="T4" fmla="*/ 130 w 211"/>
                <a:gd name="T5" fmla="*/ 995 h 1124"/>
                <a:gd name="T6" fmla="*/ 124 w 211"/>
                <a:gd name="T7" fmla="*/ 959 h 1124"/>
                <a:gd name="T8" fmla="*/ 117 w 211"/>
                <a:gd name="T9" fmla="*/ 922 h 1124"/>
                <a:gd name="T10" fmla="*/ 105 w 211"/>
                <a:gd name="T11" fmla="*/ 886 h 1124"/>
                <a:gd name="T12" fmla="*/ 99 w 211"/>
                <a:gd name="T13" fmla="*/ 849 h 1124"/>
                <a:gd name="T14" fmla="*/ 99 w 211"/>
                <a:gd name="T15" fmla="*/ 813 h 1124"/>
                <a:gd name="T16" fmla="*/ 93 w 211"/>
                <a:gd name="T17" fmla="*/ 777 h 1124"/>
                <a:gd name="T18" fmla="*/ 86 w 211"/>
                <a:gd name="T19" fmla="*/ 740 h 1124"/>
                <a:gd name="T20" fmla="*/ 86 w 211"/>
                <a:gd name="T21" fmla="*/ 704 h 1124"/>
                <a:gd name="T22" fmla="*/ 80 w 211"/>
                <a:gd name="T23" fmla="*/ 668 h 1124"/>
                <a:gd name="T24" fmla="*/ 74 w 211"/>
                <a:gd name="T25" fmla="*/ 632 h 1124"/>
                <a:gd name="T26" fmla="*/ 74 w 211"/>
                <a:gd name="T27" fmla="*/ 595 h 1124"/>
                <a:gd name="T28" fmla="*/ 68 w 211"/>
                <a:gd name="T29" fmla="*/ 559 h 1124"/>
                <a:gd name="T30" fmla="*/ 62 w 211"/>
                <a:gd name="T31" fmla="*/ 516 h 1124"/>
                <a:gd name="T32" fmla="*/ 37 w 211"/>
                <a:gd name="T33" fmla="*/ 479 h 1124"/>
                <a:gd name="T34" fmla="*/ 24 w 211"/>
                <a:gd name="T35" fmla="*/ 443 h 1124"/>
                <a:gd name="T36" fmla="*/ 24 w 211"/>
                <a:gd name="T37" fmla="*/ 406 h 1124"/>
                <a:gd name="T38" fmla="*/ 18 w 211"/>
                <a:gd name="T39" fmla="*/ 370 h 1124"/>
                <a:gd name="T40" fmla="*/ 18 w 211"/>
                <a:gd name="T41" fmla="*/ 334 h 1124"/>
                <a:gd name="T42" fmla="*/ 18 w 211"/>
                <a:gd name="T43" fmla="*/ 297 h 1124"/>
                <a:gd name="T44" fmla="*/ 18 w 211"/>
                <a:gd name="T45" fmla="*/ 261 h 1124"/>
                <a:gd name="T46" fmla="*/ 12 w 211"/>
                <a:gd name="T47" fmla="*/ 224 h 1124"/>
                <a:gd name="T48" fmla="*/ 6 w 211"/>
                <a:gd name="T49" fmla="*/ 188 h 1124"/>
                <a:gd name="T50" fmla="*/ 0 w 211"/>
                <a:gd name="T51" fmla="*/ 152 h 1124"/>
                <a:gd name="T52" fmla="*/ 6 w 211"/>
                <a:gd name="T53" fmla="*/ 115 h 1124"/>
                <a:gd name="T54" fmla="*/ 18 w 211"/>
                <a:gd name="T55" fmla="*/ 79 h 1124"/>
                <a:gd name="T56" fmla="*/ 37 w 211"/>
                <a:gd name="T57" fmla="*/ 43 h 1124"/>
                <a:gd name="T58" fmla="*/ 68 w 211"/>
                <a:gd name="T59" fmla="*/ 18 h 1124"/>
                <a:gd name="T60" fmla="*/ 105 w 211"/>
                <a:gd name="T61" fmla="*/ 7 h 1124"/>
                <a:gd name="T62" fmla="*/ 142 w 211"/>
                <a:gd name="T63" fmla="*/ 0 h 1124"/>
                <a:gd name="T64" fmla="*/ 179 w 211"/>
                <a:gd name="T65" fmla="*/ 30 h 1124"/>
                <a:gd name="T66" fmla="*/ 186 w 211"/>
                <a:gd name="T67" fmla="*/ 67 h 1124"/>
                <a:gd name="T68" fmla="*/ 192 w 211"/>
                <a:gd name="T69" fmla="*/ 103 h 1124"/>
                <a:gd name="T70" fmla="*/ 179 w 211"/>
                <a:gd name="T71" fmla="*/ 140 h 1124"/>
                <a:gd name="T72" fmla="*/ 179 w 211"/>
                <a:gd name="T73" fmla="*/ 176 h 1124"/>
                <a:gd name="T74" fmla="*/ 192 w 211"/>
                <a:gd name="T75" fmla="*/ 212 h 1124"/>
                <a:gd name="T76" fmla="*/ 204 w 211"/>
                <a:gd name="T77" fmla="*/ 249 h 1124"/>
                <a:gd name="T78" fmla="*/ 204 w 211"/>
                <a:gd name="T79" fmla="*/ 285 h 1124"/>
                <a:gd name="T80" fmla="*/ 186 w 211"/>
                <a:gd name="T81" fmla="*/ 322 h 1124"/>
                <a:gd name="T82" fmla="*/ 161 w 211"/>
                <a:gd name="T83" fmla="*/ 358 h 1124"/>
                <a:gd name="T84" fmla="*/ 142 w 211"/>
                <a:gd name="T85" fmla="*/ 395 h 1124"/>
                <a:gd name="T86" fmla="*/ 136 w 211"/>
                <a:gd name="T87" fmla="*/ 431 h 1124"/>
                <a:gd name="T88" fmla="*/ 130 w 211"/>
                <a:gd name="T89" fmla="*/ 468 h 1124"/>
                <a:gd name="T90" fmla="*/ 130 w 211"/>
                <a:gd name="T91" fmla="*/ 504 h 1124"/>
                <a:gd name="T92" fmla="*/ 130 w 211"/>
                <a:gd name="T93" fmla="*/ 540 h 1124"/>
                <a:gd name="T94" fmla="*/ 130 w 211"/>
                <a:gd name="T95" fmla="*/ 577 h 1124"/>
                <a:gd name="T96" fmla="*/ 130 w 211"/>
                <a:gd name="T97" fmla="*/ 613 h 1124"/>
                <a:gd name="T98" fmla="*/ 124 w 211"/>
                <a:gd name="T99" fmla="*/ 650 h 1124"/>
                <a:gd name="T100" fmla="*/ 124 w 211"/>
                <a:gd name="T101" fmla="*/ 686 h 1124"/>
                <a:gd name="T102" fmla="*/ 130 w 211"/>
                <a:gd name="T103" fmla="*/ 722 h 1124"/>
                <a:gd name="T104" fmla="*/ 130 w 211"/>
                <a:gd name="T105" fmla="*/ 758 h 1124"/>
                <a:gd name="T106" fmla="*/ 130 w 211"/>
                <a:gd name="T107" fmla="*/ 795 h 1124"/>
                <a:gd name="T108" fmla="*/ 136 w 211"/>
                <a:gd name="T109" fmla="*/ 831 h 1124"/>
                <a:gd name="T110" fmla="*/ 136 w 211"/>
                <a:gd name="T111" fmla="*/ 867 h 1124"/>
                <a:gd name="T112" fmla="*/ 142 w 211"/>
                <a:gd name="T113" fmla="*/ 904 h 1124"/>
                <a:gd name="T114" fmla="*/ 148 w 211"/>
                <a:gd name="T115" fmla="*/ 940 h 1124"/>
                <a:gd name="T116" fmla="*/ 155 w 211"/>
                <a:gd name="T117" fmla="*/ 977 h 1124"/>
                <a:gd name="T118" fmla="*/ 167 w 211"/>
                <a:gd name="T119" fmla="*/ 1013 h 1124"/>
                <a:gd name="T120" fmla="*/ 186 w 211"/>
                <a:gd name="T121" fmla="*/ 1050 h 1124"/>
                <a:gd name="T122" fmla="*/ 192 w 211"/>
                <a:gd name="T123" fmla="*/ 1086 h 1124"/>
                <a:gd name="T124" fmla="*/ 198 w 211"/>
                <a:gd name="T125" fmla="*/ 1123 h 11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1"/>
                <a:gd name="T190" fmla="*/ 0 h 1124"/>
                <a:gd name="T191" fmla="*/ 211 w 211"/>
                <a:gd name="T192" fmla="*/ 1124 h 11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1" h="1124">
                  <a:moveTo>
                    <a:pt x="153" y="1091"/>
                  </a:moveTo>
                  <a:lnTo>
                    <a:pt x="136" y="1068"/>
                  </a:lnTo>
                  <a:lnTo>
                    <a:pt x="136" y="1050"/>
                  </a:lnTo>
                  <a:lnTo>
                    <a:pt x="136" y="1031"/>
                  </a:lnTo>
                  <a:lnTo>
                    <a:pt x="130" y="1013"/>
                  </a:lnTo>
                  <a:lnTo>
                    <a:pt x="130" y="995"/>
                  </a:lnTo>
                  <a:lnTo>
                    <a:pt x="130" y="977"/>
                  </a:lnTo>
                  <a:lnTo>
                    <a:pt x="124" y="959"/>
                  </a:lnTo>
                  <a:lnTo>
                    <a:pt x="117" y="940"/>
                  </a:lnTo>
                  <a:lnTo>
                    <a:pt x="117" y="922"/>
                  </a:lnTo>
                  <a:lnTo>
                    <a:pt x="111" y="904"/>
                  </a:lnTo>
                  <a:lnTo>
                    <a:pt x="105" y="886"/>
                  </a:lnTo>
                  <a:lnTo>
                    <a:pt x="105" y="867"/>
                  </a:lnTo>
                  <a:lnTo>
                    <a:pt x="99" y="849"/>
                  </a:lnTo>
                  <a:lnTo>
                    <a:pt x="99" y="831"/>
                  </a:lnTo>
                  <a:lnTo>
                    <a:pt x="99" y="813"/>
                  </a:lnTo>
                  <a:lnTo>
                    <a:pt x="93" y="795"/>
                  </a:lnTo>
                  <a:lnTo>
                    <a:pt x="93" y="777"/>
                  </a:lnTo>
                  <a:lnTo>
                    <a:pt x="93" y="758"/>
                  </a:lnTo>
                  <a:lnTo>
                    <a:pt x="86" y="740"/>
                  </a:lnTo>
                  <a:lnTo>
                    <a:pt x="86" y="722"/>
                  </a:lnTo>
                  <a:lnTo>
                    <a:pt x="86" y="704"/>
                  </a:lnTo>
                  <a:lnTo>
                    <a:pt x="80" y="686"/>
                  </a:lnTo>
                  <a:lnTo>
                    <a:pt x="80" y="668"/>
                  </a:lnTo>
                  <a:lnTo>
                    <a:pt x="74" y="650"/>
                  </a:lnTo>
                  <a:lnTo>
                    <a:pt x="74" y="632"/>
                  </a:lnTo>
                  <a:lnTo>
                    <a:pt x="74" y="613"/>
                  </a:lnTo>
                  <a:lnTo>
                    <a:pt x="74" y="595"/>
                  </a:lnTo>
                  <a:lnTo>
                    <a:pt x="68" y="577"/>
                  </a:lnTo>
                  <a:lnTo>
                    <a:pt x="68" y="559"/>
                  </a:lnTo>
                  <a:lnTo>
                    <a:pt x="68" y="534"/>
                  </a:lnTo>
                  <a:lnTo>
                    <a:pt x="62" y="516"/>
                  </a:lnTo>
                  <a:lnTo>
                    <a:pt x="49" y="498"/>
                  </a:lnTo>
                  <a:lnTo>
                    <a:pt x="37" y="479"/>
                  </a:lnTo>
                  <a:lnTo>
                    <a:pt x="31" y="461"/>
                  </a:lnTo>
                  <a:lnTo>
                    <a:pt x="24" y="443"/>
                  </a:lnTo>
                  <a:lnTo>
                    <a:pt x="24" y="425"/>
                  </a:lnTo>
                  <a:lnTo>
                    <a:pt x="24" y="406"/>
                  </a:lnTo>
                  <a:lnTo>
                    <a:pt x="18" y="388"/>
                  </a:lnTo>
                  <a:lnTo>
                    <a:pt x="18" y="370"/>
                  </a:lnTo>
                  <a:lnTo>
                    <a:pt x="18" y="352"/>
                  </a:lnTo>
                  <a:lnTo>
                    <a:pt x="18" y="334"/>
                  </a:lnTo>
                  <a:lnTo>
                    <a:pt x="18" y="315"/>
                  </a:lnTo>
                  <a:lnTo>
                    <a:pt x="18" y="297"/>
                  </a:lnTo>
                  <a:lnTo>
                    <a:pt x="18" y="279"/>
                  </a:lnTo>
                  <a:lnTo>
                    <a:pt x="18" y="261"/>
                  </a:lnTo>
                  <a:lnTo>
                    <a:pt x="18" y="242"/>
                  </a:lnTo>
                  <a:lnTo>
                    <a:pt x="12" y="224"/>
                  </a:lnTo>
                  <a:lnTo>
                    <a:pt x="6" y="206"/>
                  </a:lnTo>
                  <a:lnTo>
                    <a:pt x="6" y="188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0" y="134"/>
                  </a:lnTo>
                  <a:lnTo>
                    <a:pt x="6" y="115"/>
                  </a:lnTo>
                  <a:lnTo>
                    <a:pt x="6" y="97"/>
                  </a:lnTo>
                  <a:lnTo>
                    <a:pt x="18" y="79"/>
                  </a:lnTo>
                  <a:lnTo>
                    <a:pt x="24" y="61"/>
                  </a:lnTo>
                  <a:lnTo>
                    <a:pt x="37" y="43"/>
                  </a:lnTo>
                  <a:lnTo>
                    <a:pt x="49" y="25"/>
                  </a:lnTo>
                  <a:lnTo>
                    <a:pt x="68" y="18"/>
                  </a:lnTo>
                  <a:lnTo>
                    <a:pt x="86" y="18"/>
                  </a:lnTo>
                  <a:lnTo>
                    <a:pt x="105" y="7"/>
                  </a:lnTo>
                  <a:lnTo>
                    <a:pt x="124" y="7"/>
                  </a:lnTo>
                  <a:lnTo>
                    <a:pt x="142" y="0"/>
                  </a:lnTo>
                  <a:lnTo>
                    <a:pt x="161" y="12"/>
                  </a:lnTo>
                  <a:lnTo>
                    <a:pt x="179" y="30"/>
                  </a:lnTo>
                  <a:lnTo>
                    <a:pt x="186" y="48"/>
                  </a:lnTo>
                  <a:lnTo>
                    <a:pt x="186" y="67"/>
                  </a:lnTo>
                  <a:lnTo>
                    <a:pt x="192" y="85"/>
                  </a:lnTo>
                  <a:lnTo>
                    <a:pt x="192" y="103"/>
                  </a:lnTo>
                  <a:lnTo>
                    <a:pt x="186" y="121"/>
                  </a:lnTo>
                  <a:lnTo>
                    <a:pt x="179" y="140"/>
                  </a:lnTo>
                  <a:lnTo>
                    <a:pt x="179" y="158"/>
                  </a:lnTo>
                  <a:lnTo>
                    <a:pt x="179" y="176"/>
                  </a:lnTo>
                  <a:lnTo>
                    <a:pt x="179" y="194"/>
                  </a:lnTo>
                  <a:lnTo>
                    <a:pt x="192" y="212"/>
                  </a:lnTo>
                  <a:lnTo>
                    <a:pt x="198" y="231"/>
                  </a:lnTo>
                  <a:lnTo>
                    <a:pt x="204" y="249"/>
                  </a:lnTo>
                  <a:lnTo>
                    <a:pt x="210" y="267"/>
                  </a:lnTo>
                  <a:lnTo>
                    <a:pt x="204" y="285"/>
                  </a:lnTo>
                  <a:lnTo>
                    <a:pt x="198" y="304"/>
                  </a:lnTo>
                  <a:lnTo>
                    <a:pt x="186" y="322"/>
                  </a:lnTo>
                  <a:lnTo>
                    <a:pt x="173" y="340"/>
                  </a:lnTo>
                  <a:lnTo>
                    <a:pt x="161" y="358"/>
                  </a:lnTo>
                  <a:lnTo>
                    <a:pt x="148" y="376"/>
                  </a:lnTo>
                  <a:lnTo>
                    <a:pt x="142" y="395"/>
                  </a:lnTo>
                  <a:lnTo>
                    <a:pt x="136" y="413"/>
                  </a:lnTo>
                  <a:lnTo>
                    <a:pt x="136" y="431"/>
                  </a:lnTo>
                  <a:lnTo>
                    <a:pt x="130" y="449"/>
                  </a:lnTo>
                  <a:lnTo>
                    <a:pt x="130" y="468"/>
                  </a:lnTo>
                  <a:lnTo>
                    <a:pt x="130" y="486"/>
                  </a:lnTo>
                  <a:lnTo>
                    <a:pt x="130" y="504"/>
                  </a:lnTo>
                  <a:lnTo>
                    <a:pt x="130" y="522"/>
                  </a:lnTo>
                  <a:lnTo>
                    <a:pt x="130" y="540"/>
                  </a:lnTo>
                  <a:lnTo>
                    <a:pt x="130" y="559"/>
                  </a:lnTo>
                  <a:lnTo>
                    <a:pt x="130" y="577"/>
                  </a:lnTo>
                  <a:lnTo>
                    <a:pt x="130" y="595"/>
                  </a:lnTo>
                  <a:lnTo>
                    <a:pt x="130" y="613"/>
                  </a:lnTo>
                  <a:lnTo>
                    <a:pt x="130" y="632"/>
                  </a:lnTo>
                  <a:lnTo>
                    <a:pt x="124" y="650"/>
                  </a:lnTo>
                  <a:lnTo>
                    <a:pt x="124" y="668"/>
                  </a:lnTo>
                  <a:lnTo>
                    <a:pt x="124" y="686"/>
                  </a:lnTo>
                  <a:lnTo>
                    <a:pt x="130" y="704"/>
                  </a:lnTo>
                  <a:lnTo>
                    <a:pt x="130" y="722"/>
                  </a:lnTo>
                  <a:lnTo>
                    <a:pt x="130" y="740"/>
                  </a:lnTo>
                  <a:lnTo>
                    <a:pt x="130" y="758"/>
                  </a:lnTo>
                  <a:lnTo>
                    <a:pt x="130" y="777"/>
                  </a:lnTo>
                  <a:lnTo>
                    <a:pt x="130" y="795"/>
                  </a:lnTo>
                  <a:lnTo>
                    <a:pt x="130" y="813"/>
                  </a:lnTo>
                  <a:lnTo>
                    <a:pt x="136" y="831"/>
                  </a:lnTo>
                  <a:lnTo>
                    <a:pt x="136" y="849"/>
                  </a:lnTo>
                  <a:lnTo>
                    <a:pt x="136" y="867"/>
                  </a:lnTo>
                  <a:lnTo>
                    <a:pt x="142" y="886"/>
                  </a:lnTo>
                  <a:lnTo>
                    <a:pt x="142" y="904"/>
                  </a:lnTo>
                  <a:lnTo>
                    <a:pt x="148" y="922"/>
                  </a:lnTo>
                  <a:lnTo>
                    <a:pt x="148" y="940"/>
                  </a:lnTo>
                  <a:lnTo>
                    <a:pt x="148" y="959"/>
                  </a:lnTo>
                  <a:lnTo>
                    <a:pt x="155" y="977"/>
                  </a:lnTo>
                  <a:lnTo>
                    <a:pt x="161" y="995"/>
                  </a:lnTo>
                  <a:lnTo>
                    <a:pt x="167" y="1013"/>
                  </a:lnTo>
                  <a:lnTo>
                    <a:pt x="179" y="1031"/>
                  </a:lnTo>
                  <a:lnTo>
                    <a:pt x="186" y="1050"/>
                  </a:lnTo>
                  <a:lnTo>
                    <a:pt x="186" y="1068"/>
                  </a:lnTo>
                  <a:lnTo>
                    <a:pt x="192" y="1086"/>
                  </a:lnTo>
                  <a:lnTo>
                    <a:pt x="192" y="1104"/>
                  </a:lnTo>
                  <a:lnTo>
                    <a:pt x="198" y="1123"/>
                  </a:lnTo>
                </a:path>
              </a:pathLst>
            </a:custGeom>
            <a:pattFill prst="wdUpDiag">
              <a:fgClr>
                <a:schemeClr val="tx2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3" name="Freeform 56"/>
            <p:cNvSpPr>
              <a:spLocks/>
            </p:cNvSpPr>
            <p:nvPr/>
          </p:nvSpPr>
          <p:spPr bwMode="auto">
            <a:xfrm>
              <a:off x="4024" y="3348"/>
              <a:ext cx="84" cy="32"/>
            </a:xfrm>
            <a:custGeom>
              <a:avLst/>
              <a:gdLst>
                <a:gd name="T0" fmla="*/ 83 w 84"/>
                <a:gd name="T1" fmla="*/ 31 h 32"/>
                <a:gd name="T2" fmla="*/ 62 w 84"/>
                <a:gd name="T3" fmla="*/ 18 h 32"/>
                <a:gd name="T4" fmla="*/ 37 w 84"/>
                <a:gd name="T5" fmla="*/ 12 h 32"/>
                <a:gd name="T6" fmla="*/ 18 w 84"/>
                <a:gd name="T7" fmla="*/ 6 h 32"/>
                <a:gd name="T8" fmla="*/ 0 w 8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2"/>
                <a:gd name="T17" fmla="*/ 84 w 8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2">
                  <a:moveTo>
                    <a:pt x="83" y="31"/>
                  </a:moveTo>
                  <a:lnTo>
                    <a:pt x="62" y="18"/>
                  </a:lnTo>
                  <a:lnTo>
                    <a:pt x="37" y="12"/>
                  </a:lnTo>
                  <a:lnTo>
                    <a:pt x="18" y="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4" name="Freeform 57"/>
            <p:cNvSpPr>
              <a:spLocks/>
            </p:cNvSpPr>
            <p:nvPr/>
          </p:nvSpPr>
          <p:spPr bwMode="auto">
            <a:xfrm>
              <a:off x="3980" y="3171"/>
              <a:ext cx="128" cy="91"/>
            </a:xfrm>
            <a:custGeom>
              <a:avLst/>
              <a:gdLst>
                <a:gd name="T0" fmla="*/ 127 w 128"/>
                <a:gd name="T1" fmla="*/ 90 h 91"/>
                <a:gd name="T2" fmla="*/ 113 w 128"/>
                <a:gd name="T3" fmla="*/ 67 h 91"/>
                <a:gd name="T4" fmla="*/ 93 w 128"/>
                <a:gd name="T5" fmla="*/ 61 h 91"/>
                <a:gd name="T6" fmla="*/ 75 w 128"/>
                <a:gd name="T7" fmla="*/ 61 h 91"/>
                <a:gd name="T8" fmla="*/ 50 w 128"/>
                <a:gd name="T9" fmla="*/ 43 h 91"/>
                <a:gd name="T10" fmla="*/ 31 w 128"/>
                <a:gd name="T11" fmla="*/ 31 h 91"/>
                <a:gd name="T12" fmla="*/ 13 w 128"/>
                <a:gd name="T13" fmla="*/ 18 h 91"/>
                <a:gd name="T14" fmla="*/ 0 w 128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91"/>
                <a:gd name="T26" fmla="*/ 128 w 128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91">
                  <a:moveTo>
                    <a:pt x="127" y="90"/>
                  </a:moveTo>
                  <a:lnTo>
                    <a:pt x="113" y="67"/>
                  </a:lnTo>
                  <a:lnTo>
                    <a:pt x="93" y="61"/>
                  </a:lnTo>
                  <a:lnTo>
                    <a:pt x="75" y="61"/>
                  </a:lnTo>
                  <a:lnTo>
                    <a:pt x="50" y="43"/>
                  </a:lnTo>
                  <a:lnTo>
                    <a:pt x="31" y="31"/>
                  </a:lnTo>
                  <a:lnTo>
                    <a:pt x="13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5" name="Freeform 58"/>
            <p:cNvSpPr>
              <a:spLocks/>
            </p:cNvSpPr>
            <p:nvPr/>
          </p:nvSpPr>
          <p:spPr bwMode="auto">
            <a:xfrm>
              <a:off x="4018" y="2989"/>
              <a:ext cx="90" cy="76"/>
            </a:xfrm>
            <a:custGeom>
              <a:avLst/>
              <a:gdLst>
                <a:gd name="T0" fmla="*/ 89 w 90"/>
                <a:gd name="T1" fmla="*/ 75 h 76"/>
                <a:gd name="T2" fmla="*/ 68 w 90"/>
                <a:gd name="T3" fmla="*/ 61 h 76"/>
                <a:gd name="T4" fmla="*/ 50 w 90"/>
                <a:gd name="T5" fmla="*/ 43 h 76"/>
                <a:gd name="T6" fmla="*/ 31 w 90"/>
                <a:gd name="T7" fmla="*/ 30 h 76"/>
                <a:gd name="T8" fmla="*/ 18 w 90"/>
                <a:gd name="T9" fmla="*/ 12 h 76"/>
                <a:gd name="T10" fmla="*/ 0 w 9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6"/>
                <a:gd name="T20" fmla="*/ 90 w 9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6">
                  <a:moveTo>
                    <a:pt x="89" y="75"/>
                  </a:moveTo>
                  <a:lnTo>
                    <a:pt x="68" y="61"/>
                  </a:lnTo>
                  <a:lnTo>
                    <a:pt x="50" y="43"/>
                  </a:lnTo>
                  <a:lnTo>
                    <a:pt x="31" y="30"/>
                  </a:lnTo>
                  <a:lnTo>
                    <a:pt x="18" y="1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6" name="Freeform 59"/>
            <p:cNvSpPr>
              <a:spLocks/>
            </p:cNvSpPr>
            <p:nvPr/>
          </p:nvSpPr>
          <p:spPr bwMode="auto">
            <a:xfrm>
              <a:off x="4142" y="2850"/>
              <a:ext cx="46" cy="98"/>
            </a:xfrm>
            <a:custGeom>
              <a:avLst/>
              <a:gdLst>
                <a:gd name="T0" fmla="*/ 45 w 46"/>
                <a:gd name="T1" fmla="*/ 97 h 98"/>
                <a:gd name="T2" fmla="*/ 37 w 46"/>
                <a:gd name="T3" fmla="*/ 73 h 98"/>
                <a:gd name="T4" fmla="*/ 24 w 46"/>
                <a:gd name="T5" fmla="*/ 55 h 98"/>
                <a:gd name="T6" fmla="*/ 13 w 46"/>
                <a:gd name="T7" fmla="*/ 37 h 98"/>
                <a:gd name="T8" fmla="*/ 0 w 46"/>
                <a:gd name="T9" fmla="*/ 19 h 98"/>
                <a:gd name="T10" fmla="*/ 0 w 46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98"/>
                <a:gd name="T20" fmla="*/ 46 w 46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98">
                  <a:moveTo>
                    <a:pt x="45" y="97"/>
                  </a:moveTo>
                  <a:lnTo>
                    <a:pt x="37" y="73"/>
                  </a:lnTo>
                  <a:lnTo>
                    <a:pt x="24" y="55"/>
                  </a:lnTo>
                  <a:lnTo>
                    <a:pt x="13" y="37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7" name="Freeform 60"/>
            <p:cNvSpPr>
              <a:spLocks/>
            </p:cNvSpPr>
            <p:nvPr/>
          </p:nvSpPr>
          <p:spPr bwMode="auto">
            <a:xfrm>
              <a:off x="4302" y="2808"/>
              <a:ext cx="27" cy="100"/>
            </a:xfrm>
            <a:custGeom>
              <a:avLst/>
              <a:gdLst>
                <a:gd name="T0" fmla="*/ 5 w 27"/>
                <a:gd name="T1" fmla="*/ 99 h 100"/>
                <a:gd name="T2" fmla="*/ 0 w 27"/>
                <a:gd name="T3" fmla="*/ 79 h 100"/>
                <a:gd name="T4" fmla="*/ 0 w 27"/>
                <a:gd name="T5" fmla="*/ 54 h 100"/>
                <a:gd name="T6" fmla="*/ 0 w 27"/>
                <a:gd name="T7" fmla="*/ 36 h 100"/>
                <a:gd name="T8" fmla="*/ 7 w 27"/>
                <a:gd name="T9" fmla="*/ 18 h 100"/>
                <a:gd name="T10" fmla="*/ 26 w 27"/>
                <a:gd name="T11" fmla="*/ 0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0"/>
                <a:gd name="T20" fmla="*/ 27 w 27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0">
                  <a:moveTo>
                    <a:pt x="5" y="99"/>
                  </a:moveTo>
                  <a:lnTo>
                    <a:pt x="0" y="79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7" y="18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8" name="Freeform 61"/>
            <p:cNvSpPr>
              <a:spLocks/>
            </p:cNvSpPr>
            <p:nvPr/>
          </p:nvSpPr>
          <p:spPr bwMode="auto">
            <a:xfrm>
              <a:off x="4427" y="2911"/>
              <a:ext cx="63" cy="76"/>
            </a:xfrm>
            <a:custGeom>
              <a:avLst/>
              <a:gdLst>
                <a:gd name="T0" fmla="*/ 1 w 63"/>
                <a:gd name="T1" fmla="*/ 75 h 76"/>
                <a:gd name="T2" fmla="*/ 0 w 63"/>
                <a:gd name="T3" fmla="*/ 55 h 76"/>
                <a:gd name="T4" fmla="*/ 18 w 63"/>
                <a:gd name="T5" fmla="*/ 42 h 76"/>
                <a:gd name="T6" fmla="*/ 37 w 63"/>
                <a:gd name="T7" fmla="*/ 37 h 76"/>
                <a:gd name="T8" fmla="*/ 55 w 63"/>
                <a:gd name="T9" fmla="*/ 19 h 76"/>
                <a:gd name="T10" fmla="*/ 62 w 63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76"/>
                <a:gd name="T20" fmla="*/ 63 w 63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76">
                  <a:moveTo>
                    <a:pt x="1" y="75"/>
                  </a:moveTo>
                  <a:lnTo>
                    <a:pt x="0" y="55"/>
                  </a:lnTo>
                  <a:lnTo>
                    <a:pt x="18" y="42"/>
                  </a:lnTo>
                  <a:lnTo>
                    <a:pt x="37" y="37"/>
                  </a:lnTo>
                  <a:lnTo>
                    <a:pt x="55" y="19"/>
                  </a:lnTo>
                  <a:lnTo>
                    <a:pt x="6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699" name="Freeform 62"/>
            <p:cNvSpPr>
              <a:spLocks/>
            </p:cNvSpPr>
            <p:nvPr/>
          </p:nvSpPr>
          <p:spPr bwMode="auto">
            <a:xfrm>
              <a:off x="4428" y="3074"/>
              <a:ext cx="105" cy="70"/>
            </a:xfrm>
            <a:custGeom>
              <a:avLst/>
              <a:gdLst>
                <a:gd name="T0" fmla="*/ 0 w 105"/>
                <a:gd name="T1" fmla="*/ 69 h 70"/>
                <a:gd name="T2" fmla="*/ 11 w 105"/>
                <a:gd name="T3" fmla="*/ 49 h 70"/>
                <a:gd name="T4" fmla="*/ 30 w 105"/>
                <a:gd name="T5" fmla="*/ 30 h 70"/>
                <a:gd name="T6" fmla="*/ 49 w 105"/>
                <a:gd name="T7" fmla="*/ 30 h 70"/>
                <a:gd name="T8" fmla="*/ 73 w 105"/>
                <a:gd name="T9" fmla="*/ 30 h 70"/>
                <a:gd name="T10" fmla="*/ 92 w 105"/>
                <a:gd name="T11" fmla="*/ 25 h 70"/>
                <a:gd name="T12" fmla="*/ 104 w 105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70"/>
                <a:gd name="T23" fmla="*/ 105 w 105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70">
                  <a:moveTo>
                    <a:pt x="0" y="69"/>
                  </a:moveTo>
                  <a:lnTo>
                    <a:pt x="11" y="49"/>
                  </a:lnTo>
                  <a:lnTo>
                    <a:pt x="30" y="30"/>
                  </a:lnTo>
                  <a:lnTo>
                    <a:pt x="49" y="30"/>
                  </a:lnTo>
                  <a:lnTo>
                    <a:pt x="73" y="30"/>
                  </a:lnTo>
                  <a:lnTo>
                    <a:pt x="92" y="25"/>
                  </a:lnTo>
                  <a:lnTo>
                    <a:pt x="1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00" name="Freeform 63"/>
            <p:cNvSpPr>
              <a:spLocks/>
            </p:cNvSpPr>
            <p:nvPr/>
          </p:nvSpPr>
          <p:spPr bwMode="auto">
            <a:xfrm>
              <a:off x="4428" y="3287"/>
              <a:ext cx="142" cy="19"/>
            </a:xfrm>
            <a:custGeom>
              <a:avLst/>
              <a:gdLst>
                <a:gd name="T0" fmla="*/ 0 w 142"/>
                <a:gd name="T1" fmla="*/ 13 h 19"/>
                <a:gd name="T2" fmla="*/ 23 w 142"/>
                <a:gd name="T3" fmla="*/ 0 h 19"/>
                <a:gd name="T4" fmla="*/ 48 w 142"/>
                <a:gd name="T5" fmla="*/ 0 h 19"/>
                <a:gd name="T6" fmla="*/ 67 w 142"/>
                <a:gd name="T7" fmla="*/ 0 h 19"/>
                <a:gd name="T8" fmla="*/ 85 w 142"/>
                <a:gd name="T9" fmla="*/ 0 h 19"/>
                <a:gd name="T10" fmla="*/ 103 w 142"/>
                <a:gd name="T11" fmla="*/ 6 h 19"/>
                <a:gd name="T12" fmla="*/ 123 w 142"/>
                <a:gd name="T13" fmla="*/ 6 h 19"/>
                <a:gd name="T14" fmla="*/ 141 w 142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19"/>
                <a:gd name="T26" fmla="*/ 142 w 14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19">
                  <a:moveTo>
                    <a:pt x="0" y="13"/>
                  </a:moveTo>
                  <a:lnTo>
                    <a:pt x="23" y="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85" y="0"/>
                  </a:lnTo>
                  <a:lnTo>
                    <a:pt x="103" y="6"/>
                  </a:lnTo>
                  <a:lnTo>
                    <a:pt x="123" y="6"/>
                  </a:lnTo>
                  <a:lnTo>
                    <a:pt x="141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01" name="Freeform 64"/>
            <p:cNvSpPr>
              <a:spLocks/>
            </p:cNvSpPr>
            <p:nvPr/>
          </p:nvSpPr>
          <p:spPr bwMode="auto">
            <a:xfrm>
              <a:off x="4388" y="3379"/>
              <a:ext cx="95" cy="36"/>
            </a:xfrm>
            <a:custGeom>
              <a:avLst/>
              <a:gdLst>
                <a:gd name="T0" fmla="*/ 0 w 95"/>
                <a:gd name="T1" fmla="*/ 0 h 36"/>
                <a:gd name="T2" fmla="*/ 20 w 95"/>
                <a:gd name="T3" fmla="*/ 11 h 36"/>
                <a:gd name="T4" fmla="*/ 39 w 95"/>
                <a:gd name="T5" fmla="*/ 11 h 36"/>
                <a:gd name="T6" fmla="*/ 57 w 95"/>
                <a:gd name="T7" fmla="*/ 17 h 36"/>
                <a:gd name="T8" fmla="*/ 76 w 95"/>
                <a:gd name="T9" fmla="*/ 23 h 36"/>
                <a:gd name="T10" fmla="*/ 94 w 95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6"/>
                <a:gd name="T20" fmla="*/ 95 w 9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6">
                  <a:moveTo>
                    <a:pt x="0" y="0"/>
                  </a:moveTo>
                  <a:lnTo>
                    <a:pt x="20" y="11"/>
                  </a:lnTo>
                  <a:lnTo>
                    <a:pt x="39" y="11"/>
                  </a:lnTo>
                  <a:lnTo>
                    <a:pt x="57" y="17"/>
                  </a:lnTo>
                  <a:lnTo>
                    <a:pt x="76" y="23"/>
                  </a:lnTo>
                  <a:lnTo>
                    <a:pt x="94" y="3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702" name="Freeform 65" descr="Vastag átlós felfelé"/>
            <p:cNvSpPr>
              <a:spLocks/>
            </p:cNvSpPr>
            <p:nvPr/>
          </p:nvSpPr>
          <p:spPr bwMode="auto">
            <a:xfrm>
              <a:off x="4309" y="4087"/>
              <a:ext cx="40" cy="8"/>
            </a:xfrm>
            <a:custGeom>
              <a:avLst/>
              <a:gdLst>
                <a:gd name="T0" fmla="*/ 39 w 40"/>
                <a:gd name="T1" fmla="*/ 0 h 8"/>
                <a:gd name="T2" fmla="*/ 19 w 40"/>
                <a:gd name="T3" fmla="*/ 7 h 8"/>
                <a:gd name="T4" fmla="*/ 0 w 40"/>
                <a:gd name="T5" fmla="*/ 7 h 8"/>
                <a:gd name="T6" fmla="*/ 0 60000 65536"/>
                <a:gd name="T7" fmla="*/ 0 60000 65536"/>
                <a:gd name="T8" fmla="*/ 0 60000 65536"/>
                <a:gd name="T9" fmla="*/ 0 w 40"/>
                <a:gd name="T10" fmla="*/ 0 h 8"/>
                <a:gd name="T11" fmla="*/ 40 w 4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8">
                  <a:moveTo>
                    <a:pt x="39" y="0"/>
                  </a:moveTo>
                  <a:lnTo>
                    <a:pt x="19" y="7"/>
                  </a:lnTo>
                  <a:lnTo>
                    <a:pt x="0" y="7"/>
                  </a:lnTo>
                </a:path>
              </a:pathLst>
            </a:custGeom>
            <a:pattFill prst="wdUpDiag">
              <a:fgClr>
                <a:schemeClr val="tx2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957763" y="4375150"/>
            <a:ext cx="258762" cy="1504950"/>
            <a:chOff x="3124" y="2766"/>
            <a:chExt cx="184" cy="948"/>
          </a:xfrm>
        </p:grpSpPr>
        <p:sp>
          <p:nvSpPr>
            <p:cNvPr id="27686" name="AutoShape 67"/>
            <p:cNvSpPr>
              <a:spLocks noChangeArrowheads="1"/>
            </p:cNvSpPr>
            <p:nvPr/>
          </p:nvSpPr>
          <p:spPr bwMode="auto">
            <a:xfrm>
              <a:off x="3124" y="3039"/>
              <a:ext cx="184" cy="67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7" name="AutoShape 68"/>
            <p:cNvSpPr>
              <a:spLocks noChangeArrowheads="1"/>
            </p:cNvSpPr>
            <p:nvPr/>
          </p:nvSpPr>
          <p:spPr bwMode="auto">
            <a:xfrm>
              <a:off x="3124" y="2766"/>
              <a:ext cx="184" cy="265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8" name="Line 69"/>
            <p:cNvSpPr>
              <a:spLocks noChangeShapeType="1"/>
            </p:cNvSpPr>
            <p:nvPr/>
          </p:nvSpPr>
          <p:spPr bwMode="auto">
            <a:xfrm>
              <a:off x="3144" y="2944"/>
              <a:ext cx="1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81" name="Rectangle 70"/>
          <p:cNvSpPr>
            <a:spLocks noChangeArrowheads="1"/>
          </p:cNvSpPr>
          <p:nvPr/>
        </p:nvSpPr>
        <p:spPr bwMode="auto">
          <a:xfrm>
            <a:off x="5210175" y="4489450"/>
            <a:ext cx="676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sz="2000" b="1">
                <a:solidFill>
                  <a:srgbClr val="FF3300"/>
                </a:solidFill>
                <a:latin typeface="Times New Roman" pitchFamily="18" charset="0"/>
              </a:rPr>
              <a:t>TP53</a:t>
            </a:r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5548313" y="3952875"/>
            <a:ext cx="346075" cy="420688"/>
            <a:chOff x="3543" y="2500"/>
            <a:chExt cx="245" cy="265"/>
          </a:xfrm>
        </p:grpSpPr>
        <p:sp>
          <p:nvSpPr>
            <p:cNvPr id="43080" name="Rectangle 72"/>
            <p:cNvSpPr>
              <a:spLocks noChangeArrowheads="1"/>
            </p:cNvSpPr>
            <p:nvPr/>
          </p:nvSpPr>
          <p:spPr bwMode="auto">
            <a:xfrm>
              <a:off x="3543" y="2527"/>
              <a:ext cx="21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685" name="Rectangle 73"/>
            <p:cNvSpPr>
              <a:spLocks noChangeArrowheads="1"/>
            </p:cNvSpPr>
            <p:nvPr/>
          </p:nvSpPr>
          <p:spPr bwMode="auto">
            <a:xfrm>
              <a:off x="3556" y="2500"/>
              <a:ext cx="232" cy="2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683" name="Rectangle 74"/>
          <p:cNvSpPr>
            <a:spLocks noChangeArrowheads="1"/>
          </p:cNvSpPr>
          <p:nvPr/>
        </p:nvSpPr>
        <p:spPr bwMode="auto">
          <a:xfrm>
            <a:off x="5210175" y="6156325"/>
            <a:ext cx="1143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hu-HU" b="1">
                <a:solidFill>
                  <a:srgbClr val="3399FF"/>
                </a:solidFill>
                <a:latin typeface="Times New Roman" pitchFamily="18" charset="0"/>
              </a:rPr>
              <a:t>Karcinóma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0"/>
            <a:ext cx="911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1. </a:t>
            </a:r>
            <a:r>
              <a:rPr lang="hu-HU" sz="2400" b="1" dirty="0" smtClean="0"/>
              <a:t>sajátosság: </a:t>
            </a:r>
            <a:r>
              <a:rPr lang="hu-HU" sz="2400" b="1" dirty="0" smtClean="0"/>
              <a:t>növekedési szignálok fenntartása (korlátlan </a:t>
            </a:r>
            <a:r>
              <a:rPr lang="hu-HU" sz="2400" b="1" dirty="0" err="1" smtClean="0"/>
              <a:t>proliferáció</a:t>
            </a:r>
            <a:r>
              <a:rPr lang="hu-HU" sz="2400" b="1" dirty="0" smtClean="0"/>
              <a:t>)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548680"/>
            <a:ext cx="4499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Normális szövetek: </a:t>
            </a:r>
            <a:r>
              <a:rPr lang="hu-HU" dirty="0" smtClean="0"/>
              <a:t>növekedési faktorok termelésének, sejtből való kijuttatásának erős kontrollja, mivel ezek a szignálok hatnak mind a sejtnövekedésre, mind a sejtosztódásra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Daganatsejtek</a:t>
            </a:r>
            <a:r>
              <a:rPr lang="hu-HU" b="1" dirty="0" smtClean="0"/>
              <a:t>: </a:t>
            </a:r>
            <a:r>
              <a:rPr lang="hu-HU" dirty="0" smtClean="0"/>
              <a:t>többféle módon képesek fenntartani ezeket a szignálokat: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b="1" dirty="0" smtClean="0"/>
              <a:t>Növekedési faktor </a:t>
            </a:r>
            <a:r>
              <a:rPr lang="hu-HU" b="1" dirty="0" err="1" smtClean="0"/>
              <a:t>ligand</a:t>
            </a:r>
            <a:r>
              <a:rPr lang="hu-HU" b="1" dirty="0" smtClean="0"/>
              <a:t> termelést fenntartják, </a:t>
            </a:r>
            <a:r>
              <a:rPr lang="hu-HU" dirty="0" smtClean="0"/>
              <a:t>melyet a saját növekedési faktor receptoruk ismer fel </a:t>
            </a:r>
            <a:r>
              <a:rPr lang="hu-HU" b="1" dirty="0" smtClean="0"/>
              <a:t>(</a:t>
            </a:r>
            <a:r>
              <a:rPr lang="hu-HU" b="1" dirty="0" err="1" smtClean="0"/>
              <a:t>autocrine</a:t>
            </a:r>
            <a:r>
              <a:rPr lang="hu-HU" b="1" dirty="0" smtClean="0"/>
              <a:t> </a:t>
            </a:r>
            <a:r>
              <a:rPr lang="hu-HU" b="1" dirty="0" err="1" smtClean="0"/>
              <a:t>signaling</a:t>
            </a:r>
            <a:r>
              <a:rPr lang="hu-HU" b="1" dirty="0" smtClean="0"/>
              <a:t>)</a:t>
            </a:r>
            <a:r>
              <a:rPr lang="hu-HU" dirty="0" smtClean="0"/>
              <a:t> – folyamatos </a:t>
            </a:r>
            <a:r>
              <a:rPr lang="hu-HU" dirty="0" err="1" smtClean="0"/>
              <a:t>proliferáció</a:t>
            </a:r>
            <a:r>
              <a:rPr lang="hu-HU" dirty="0" smtClean="0"/>
              <a:t> 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b="1" dirty="0" smtClean="0"/>
              <a:t>A folyamatos </a:t>
            </a:r>
            <a:r>
              <a:rPr lang="hu-HU" b="1" dirty="0" err="1" smtClean="0"/>
              <a:t>ligand</a:t>
            </a:r>
            <a:r>
              <a:rPr lang="hu-HU" b="1" dirty="0" smtClean="0"/>
              <a:t> termelés a szomszédos sejtre is hathat</a:t>
            </a:r>
            <a:r>
              <a:rPr lang="hu-HU" dirty="0" smtClean="0"/>
              <a:t>, a </a:t>
            </a:r>
            <a:r>
              <a:rPr lang="hu-HU" dirty="0" err="1" smtClean="0"/>
              <a:t>ligandot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szomszédos sejt receptora érzékeli→ a szomszédos sejt (ami lehet pl. környező szöveti sejt) </a:t>
            </a:r>
            <a:r>
              <a:rPr lang="hu-HU" dirty="0" err="1" smtClean="0"/>
              <a:t>proliferációja</a:t>
            </a:r>
            <a:endParaRPr lang="hu-HU" dirty="0" smtClean="0"/>
          </a:p>
          <a:p>
            <a:pPr marL="342900" indent="-342900"/>
            <a:r>
              <a:rPr lang="hu-HU" b="1" dirty="0" smtClean="0"/>
              <a:t>(</a:t>
            </a:r>
            <a:r>
              <a:rPr lang="hu-HU" b="1" dirty="0" err="1" smtClean="0"/>
              <a:t>paracrine</a:t>
            </a:r>
            <a:r>
              <a:rPr lang="hu-HU" b="1" dirty="0" smtClean="0"/>
              <a:t> </a:t>
            </a:r>
            <a:r>
              <a:rPr lang="hu-HU" b="1" dirty="0" err="1" smtClean="0"/>
              <a:t>signaling</a:t>
            </a:r>
            <a:r>
              <a:rPr lang="hu-HU" dirty="0" smtClean="0"/>
              <a:t>) így alakítja pl. a </a:t>
            </a:r>
            <a:r>
              <a:rPr lang="hu-HU" dirty="0" err="1" smtClean="0"/>
              <a:t>tumorsejt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környező szöveti sejteket a tumor </a:t>
            </a:r>
            <a:r>
              <a:rPr lang="hu-HU" dirty="0" err="1" smtClean="0"/>
              <a:t>stromájává</a:t>
            </a:r>
            <a:r>
              <a:rPr lang="hu-HU" dirty="0" smtClean="0"/>
              <a:t>;</a:t>
            </a:r>
          </a:p>
          <a:p>
            <a:pPr marL="342900" indent="-342900"/>
            <a:r>
              <a:rPr lang="hu-HU" dirty="0" smtClean="0"/>
              <a:t>k</a:t>
            </a:r>
            <a:r>
              <a:rPr lang="hu-HU" dirty="0" smtClean="0"/>
              <a:t>ésőbb a </a:t>
            </a:r>
            <a:r>
              <a:rPr lang="hu-HU" dirty="0" err="1" smtClean="0"/>
              <a:t>stroma</a:t>
            </a:r>
            <a:r>
              <a:rPr lang="hu-HU" dirty="0" smtClean="0"/>
              <a:t> sejt küld már növekedési szignálokat a daganatsejtnek.</a:t>
            </a: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20482" name="Picture 2" descr="http://www.biotek.com/assets/tech_resources/10944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5715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image “http://www.ncbi.nlm.nih.gov/books/bookres.fcgi/dbio/ch6f14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91508"/>
            <a:ext cx="6613851" cy="59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07704" y="260648"/>
            <a:ext cx="5317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RTK (receptor </a:t>
            </a:r>
            <a:r>
              <a:rPr lang="hu-HU" sz="2400" b="1" dirty="0" err="1"/>
              <a:t>tyrosine</a:t>
            </a:r>
            <a:r>
              <a:rPr lang="hu-HU" sz="2400" b="1" dirty="0"/>
              <a:t> </a:t>
            </a:r>
            <a:r>
              <a:rPr lang="hu-HU" sz="2400" b="1" dirty="0" err="1"/>
              <a:t>kinase</a:t>
            </a:r>
            <a:r>
              <a:rPr lang="hu-HU" sz="2400" b="1" dirty="0"/>
              <a:t>) </a:t>
            </a:r>
            <a:r>
              <a:rPr lang="hu-HU" sz="2400" b="1" dirty="0" err="1"/>
              <a:t>pathways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8892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 </a:t>
            </a:r>
            <a:r>
              <a:rPr lang="hu-HU" sz="2800" b="1" dirty="0" smtClean="0"/>
              <a:t>sajátosság: </a:t>
            </a:r>
            <a:r>
              <a:rPr lang="hu-HU" sz="2800" b="1" dirty="0" smtClean="0"/>
              <a:t>növekedési szignálok fenntartása (korlátlan </a:t>
            </a:r>
            <a:r>
              <a:rPr lang="hu-HU" sz="2800" b="1" dirty="0" err="1" smtClean="0"/>
              <a:t>proliferáció</a:t>
            </a:r>
            <a:r>
              <a:rPr lang="hu-HU" sz="2800" b="1" dirty="0" smtClean="0"/>
              <a:t>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hu-HU" dirty="0" smtClean="0"/>
              <a:t>Növekedési faktor receptorok fokozott sejtfelszíni </a:t>
            </a:r>
            <a:r>
              <a:rPr lang="hu-HU" dirty="0" err="1" smtClean="0"/>
              <a:t>expressziója</a:t>
            </a:r>
            <a:r>
              <a:rPr lang="hu-HU" dirty="0" smtClean="0"/>
              <a:t> - </a:t>
            </a:r>
            <a:r>
              <a:rPr lang="hu-HU" dirty="0" err="1" smtClean="0"/>
              <a:t>hiperreszponzív</a:t>
            </a:r>
            <a:r>
              <a:rPr lang="hu-HU" dirty="0" smtClean="0"/>
              <a:t> sejtek</a:t>
            </a:r>
          </a:p>
          <a:p>
            <a:pPr marL="342900" indent="-342900">
              <a:buAutoNum type="arabicPeriod" startAt="3"/>
            </a:pPr>
            <a:r>
              <a:rPr lang="hu-HU" dirty="0" smtClean="0"/>
              <a:t>Mutáció a növekedési faktor receptor génjében – receptor </a:t>
            </a:r>
            <a:r>
              <a:rPr lang="hu-HU" dirty="0" err="1" smtClean="0"/>
              <a:t>ligand-független</a:t>
            </a:r>
            <a:r>
              <a:rPr lang="hu-HU" dirty="0" smtClean="0"/>
              <a:t> tüzelése</a:t>
            </a:r>
          </a:p>
          <a:p>
            <a:pPr marL="342900" indent="-342900">
              <a:buAutoNum type="arabicPeriod" startAt="3"/>
            </a:pPr>
            <a:r>
              <a:rPr lang="hu-HU" dirty="0" smtClean="0"/>
              <a:t>A </a:t>
            </a:r>
            <a:r>
              <a:rPr lang="hu-HU" dirty="0" err="1" smtClean="0"/>
              <a:t>szignalizációs</a:t>
            </a:r>
            <a:r>
              <a:rPr lang="hu-HU" dirty="0" smtClean="0"/>
              <a:t> útvonal </a:t>
            </a:r>
            <a:r>
              <a:rPr lang="hu-HU" dirty="0" err="1" smtClean="0"/>
              <a:t>downstream</a:t>
            </a:r>
            <a:r>
              <a:rPr lang="hu-HU" dirty="0" smtClean="0"/>
              <a:t> komponenseinek receptor-független konstitutív aktivációja: pl.: </a:t>
            </a:r>
            <a:r>
              <a:rPr lang="hu-HU" dirty="0" err="1" smtClean="0"/>
              <a:t>Ras</a:t>
            </a:r>
            <a:r>
              <a:rPr lang="hu-HU" dirty="0" smtClean="0"/>
              <a:t>, </a:t>
            </a:r>
            <a:r>
              <a:rPr lang="hu-HU" dirty="0" err="1" smtClean="0"/>
              <a:t>B-Raf</a:t>
            </a:r>
            <a:r>
              <a:rPr lang="hu-HU" dirty="0" smtClean="0"/>
              <a:t>, PI3-kinase mutációk (humán </a:t>
            </a:r>
            <a:r>
              <a:rPr lang="hu-HU" dirty="0" err="1" smtClean="0"/>
              <a:t>melanómák</a:t>
            </a:r>
            <a:r>
              <a:rPr lang="hu-HU" dirty="0" smtClean="0"/>
              <a:t> 40%-a: </a:t>
            </a:r>
            <a:r>
              <a:rPr lang="hu-HU" dirty="0" err="1" smtClean="0"/>
              <a:t>B-Raf</a:t>
            </a:r>
            <a:r>
              <a:rPr lang="hu-HU" dirty="0" smtClean="0"/>
              <a:t> mutáció, humán tumorok 40%-ban </a:t>
            </a:r>
            <a:r>
              <a:rPr lang="hu-HU" dirty="0" err="1" smtClean="0"/>
              <a:t>onkogén</a:t>
            </a:r>
            <a:r>
              <a:rPr lang="hu-HU" dirty="0" smtClean="0"/>
              <a:t> </a:t>
            </a:r>
            <a:r>
              <a:rPr lang="hu-HU" dirty="0" err="1" smtClean="0"/>
              <a:t>Ras</a:t>
            </a:r>
            <a:r>
              <a:rPr lang="hu-HU" dirty="0" smtClean="0"/>
              <a:t> mutáció)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51520" y="2996952"/>
          <a:ext cx="8892480" cy="5181600"/>
        </p:xfrm>
        <a:graphic>
          <a:graphicData uri="http://schemas.openxmlformats.org/drawingml/2006/table">
            <a:tbl>
              <a:tblPr/>
              <a:tblGrid>
                <a:gridCol w="2221458"/>
                <a:gridCol w="2226443"/>
                <a:gridCol w="2223120"/>
                <a:gridCol w="2221459"/>
              </a:tblGrid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GENE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PATHWAY AFFECTED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TUMORS WITH MUTATIONS (%)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K-Ras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oncogene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receptor tyrosine-kinase signaling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β-catenin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oncogene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Wnt signaling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5–10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p53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 suppressor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stress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genetic-damage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APC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suppressor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Wnt signaling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Smad4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 suppressor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TGFβ signaling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TGFβ receptor II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 suppressor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TGFβ signaling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MLH1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other DNA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 suppressor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mismatch repair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u-H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mismatch repair genes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silenced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methylation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1861</Words>
  <Application>Microsoft Office PowerPoint</Application>
  <PresentationFormat>Diavetítés a képernyőre (4:3 oldalarány)</PresentationFormat>
  <Paragraphs>248</Paragraphs>
  <Slides>37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Daganatok jellemzői D. Hanahan és R. Weinberg, 2011, Cell   Humán mol. gen., MSc, 2014 tavaszi félév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A sejtciklus és a genom integritás szabályozása az Rb, TP53 és INK4A fehérjék hálózatán keresztül </vt:lpstr>
      <vt:lpstr>15. dia</vt:lpstr>
      <vt:lpstr>II-es típusú sejthalál: autofágia</vt:lpstr>
      <vt:lpstr>Az autofágia sejtvédő szerepe tumoros sejtekben II.</vt:lpstr>
      <vt:lpstr>Autofágia és tumorszuppresszió</vt:lpstr>
      <vt:lpstr>Az autofágia szerepe a metasztázis során szintén kettős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Kai1 – DARC kapcsolat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Kriszta</dc:creator>
  <cp:lastModifiedBy>Kriszta</cp:lastModifiedBy>
  <cp:revision>31</cp:revision>
  <dcterms:created xsi:type="dcterms:W3CDTF">2014-04-06T04:58:27Z</dcterms:created>
  <dcterms:modified xsi:type="dcterms:W3CDTF">2014-04-06T21:49:42Z</dcterms:modified>
</cp:coreProperties>
</file>